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93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02" y="122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D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56857" y="289797"/>
            <a:ext cx="7078284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07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CD9146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07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CD9146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07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35736" y="1420612"/>
            <a:ext cx="3839210" cy="46158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766877" y="1474350"/>
            <a:ext cx="2725420" cy="3989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CD9146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07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CD9146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CD9146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56857" y="240571"/>
            <a:ext cx="7078284" cy="1016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07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31297" y="1712450"/>
            <a:ext cx="10329405" cy="44754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445025" y="6570926"/>
            <a:ext cx="1983104" cy="174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0" i="0">
                <a:solidFill>
                  <a:srgbClr val="CD9146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14404" y="6562955"/>
            <a:ext cx="2457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9.png"/><Relationship Id="rId7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1.png"/><Relationship Id="rId10" Type="http://schemas.openxmlformats.org/officeDocument/2006/relationships/image" Target="../media/image19.png"/><Relationship Id="rId4" Type="http://schemas.openxmlformats.org/officeDocument/2006/relationships/image" Target="../media/image10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3.png"/><Relationship Id="rId5" Type="http://schemas.openxmlformats.org/officeDocument/2006/relationships/image" Target="../media/image28.png"/><Relationship Id="rId10" Type="http://schemas.openxmlformats.org/officeDocument/2006/relationships/image" Target="../media/image25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5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png"/><Relationship Id="rId4" Type="http://schemas.openxmlformats.org/officeDocument/2006/relationships/image" Target="../media/image5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0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0.png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0.png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61.png"/><Relationship Id="rId7" Type="http://schemas.openxmlformats.org/officeDocument/2006/relationships/image" Target="../media/image4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Relationship Id="rId9" Type="http://schemas.openxmlformats.org/officeDocument/2006/relationships/image" Target="../media/image6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0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3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67.png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60.png"/><Relationship Id="rId4" Type="http://schemas.openxmlformats.org/officeDocument/2006/relationships/image" Target="../media/image2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0132" y="326533"/>
            <a:ext cx="8844915" cy="6406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 algn="r">
              <a:lnSpc>
                <a:spcPct val="100000"/>
              </a:lnSpc>
              <a:spcBef>
                <a:spcPts val="1425"/>
              </a:spcBef>
            </a:pP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#TCCC-CPP-PPT-11</a:t>
            </a:r>
            <a:r>
              <a:rPr sz="1050" spc="5" dirty="0">
                <a:solidFill>
                  <a:srgbClr val="CD9146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08 AUG</a:t>
            </a:r>
            <a:r>
              <a:rPr sz="1050" spc="-20" dirty="0">
                <a:solidFill>
                  <a:srgbClr val="CD9146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23</a:t>
            </a:r>
            <a:endParaRPr sz="1050">
              <a:latin typeface="Arial MT"/>
              <a:cs typeface="Arial M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3810" y="0"/>
            <a:ext cx="12188190" cy="6858000"/>
            <a:chOff x="3810" y="0"/>
            <a:chExt cx="12188190" cy="68580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9371" y="255270"/>
              <a:ext cx="1172717" cy="65608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10" y="0"/>
              <a:ext cx="12188188" cy="68580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6960" y="5909311"/>
              <a:ext cx="2383155" cy="574675"/>
            </a:xfrm>
            <a:custGeom>
              <a:avLst/>
              <a:gdLst/>
              <a:ahLst/>
              <a:cxnLst/>
              <a:rect l="l" t="t" r="r" b="b"/>
              <a:pathLst>
                <a:path w="2383154" h="574675">
                  <a:moveTo>
                    <a:pt x="2287016" y="0"/>
                  </a:moveTo>
                  <a:lnTo>
                    <a:pt x="95758" y="0"/>
                  </a:lnTo>
                  <a:lnTo>
                    <a:pt x="58485" y="7525"/>
                  </a:lnTo>
                  <a:lnTo>
                    <a:pt x="28047" y="28047"/>
                  </a:lnTo>
                  <a:lnTo>
                    <a:pt x="7525" y="58485"/>
                  </a:lnTo>
                  <a:lnTo>
                    <a:pt x="0" y="95758"/>
                  </a:lnTo>
                  <a:lnTo>
                    <a:pt x="0" y="478790"/>
                  </a:lnTo>
                  <a:lnTo>
                    <a:pt x="7525" y="516062"/>
                  </a:lnTo>
                  <a:lnTo>
                    <a:pt x="28047" y="546500"/>
                  </a:lnTo>
                  <a:lnTo>
                    <a:pt x="58485" y="567022"/>
                  </a:lnTo>
                  <a:lnTo>
                    <a:pt x="95758" y="574548"/>
                  </a:lnTo>
                  <a:lnTo>
                    <a:pt x="2287016" y="574548"/>
                  </a:lnTo>
                  <a:lnTo>
                    <a:pt x="2324288" y="567022"/>
                  </a:lnTo>
                  <a:lnTo>
                    <a:pt x="2354726" y="546500"/>
                  </a:lnTo>
                  <a:lnTo>
                    <a:pt x="2375248" y="516062"/>
                  </a:lnTo>
                  <a:lnTo>
                    <a:pt x="2382774" y="478790"/>
                  </a:lnTo>
                  <a:lnTo>
                    <a:pt x="2382774" y="95758"/>
                  </a:lnTo>
                  <a:lnTo>
                    <a:pt x="2375248" y="58485"/>
                  </a:lnTo>
                  <a:lnTo>
                    <a:pt x="2354726" y="28047"/>
                  </a:lnTo>
                  <a:lnTo>
                    <a:pt x="2324288" y="7525"/>
                  </a:lnTo>
                  <a:lnTo>
                    <a:pt x="2287016" y="0"/>
                  </a:lnTo>
                  <a:close/>
                </a:path>
              </a:pathLst>
            </a:custGeom>
            <a:solidFill>
              <a:srgbClr val="1A1B1B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6902" y="5949199"/>
            <a:ext cx="1903730" cy="47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55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6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4993" y="5909311"/>
            <a:ext cx="2383155" cy="574675"/>
          </a:xfrm>
          <a:custGeom>
            <a:avLst/>
            <a:gdLst/>
            <a:ahLst/>
            <a:cxnLst/>
            <a:rect l="l" t="t" r="r" b="b"/>
            <a:pathLst>
              <a:path w="2383154" h="574675">
                <a:moveTo>
                  <a:pt x="2287016" y="0"/>
                </a:moveTo>
                <a:lnTo>
                  <a:pt x="95758" y="0"/>
                </a:lnTo>
                <a:lnTo>
                  <a:pt x="58485" y="7525"/>
                </a:lnTo>
                <a:lnTo>
                  <a:pt x="28047" y="28047"/>
                </a:lnTo>
                <a:lnTo>
                  <a:pt x="7525" y="58485"/>
                </a:lnTo>
                <a:lnTo>
                  <a:pt x="0" y="95758"/>
                </a:lnTo>
                <a:lnTo>
                  <a:pt x="0" y="478790"/>
                </a:lnTo>
                <a:lnTo>
                  <a:pt x="7525" y="516062"/>
                </a:lnTo>
                <a:lnTo>
                  <a:pt x="28047" y="546500"/>
                </a:lnTo>
                <a:lnTo>
                  <a:pt x="58485" y="567022"/>
                </a:lnTo>
                <a:lnTo>
                  <a:pt x="95758" y="574548"/>
                </a:lnTo>
                <a:lnTo>
                  <a:pt x="2287016" y="574548"/>
                </a:lnTo>
                <a:lnTo>
                  <a:pt x="2324288" y="567022"/>
                </a:lnTo>
                <a:lnTo>
                  <a:pt x="2354726" y="546500"/>
                </a:lnTo>
                <a:lnTo>
                  <a:pt x="2375248" y="516062"/>
                </a:lnTo>
                <a:lnTo>
                  <a:pt x="2382774" y="478790"/>
                </a:lnTo>
                <a:lnTo>
                  <a:pt x="2382774" y="95758"/>
                </a:lnTo>
                <a:lnTo>
                  <a:pt x="2375248" y="58485"/>
                </a:lnTo>
                <a:lnTo>
                  <a:pt x="2354726" y="28047"/>
                </a:lnTo>
                <a:lnTo>
                  <a:pt x="2324288" y="7525"/>
                </a:lnTo>
                <a:lnTo>
                  <a:pt x="2287016" y="0"/>
                </a:lnTo>
                <a:close/>
              </a:path>
            </a:pathLst>
          </a:custGeom>
          <a:solidFill>
            <a:srgbClr val="1A1B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3647" y="5949199"/>
            <a:ext cx="2106295" cy="47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11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55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891" y="5909311"/>
            <a:ext cx="2383155" cy="574675"/>
          </a:xfrm>
          <a:custGeom>
            <a:avLst/>
            <a:gdLst/>
            <a:ahLst/>
            <a:cxnLst/>
            <a:rect l="l" t="t" r="r" b="b"/>
            <a:pathLst>
              <a:path w="2383154" h="574675">
                <a:moveTo>
                  <a:pt x="2287016" y="0"/>
                </a:moveTo>
                <a:lnTo>
                  <a:pt x="95758" y="0"/>
                </a:lnTo>
                <a:lnTo>
                  <a:pt x="58485" y="7525"/>
                </a:lnTo>
                <a:lnTo>
                  <a:pt x="28047" y="28047"/>
                </a:lnTo>
                <a:lnTo>
                  <a:pt x="7525" y="58485"/>
                </a:lnTo>
                <a:lnTo>
                  <a:pt x="0" y="95758"/>
                </a:lnTo>
                <a:lnTo>
                  <a:pt x="0" y="478790"/>
                </a:lnTo>
                <a:lnTo>
                  <a:pt x="7525" y="516062"/>
                </a:lnTo>
                <a:lnTo>
                  <a:pt x="28047" y="546500"/>
                </a:lnTo>
                <a:lnTo>
                  <a:pt x="58485" y="567022"/>
                </a:lnTo>
                <a:lnTo>
                  <a:pt x="95758" y="574548"/>
                </a:lnTo>
                <a:lnTo>
                  <a:pt x="2287016" y="574548"/>
                </a:lnTo>
                <a:lnTo>
                  <a:pt x="2324288" y="567022"/>
                </a:lnTo>
                <a:lnTo>
                  <a:pt x="2354726" y="546500"/>
                </a:lnTo>
                <a:lnTo>
                  <a:pt x="2375248" y="516062"/>
                </a:lnTo>
                <a:lnTo>
                  <a:pt x="2382774" y="478790"/>
                </a:lnTo>
                <a:lnTo>
                  <a:pt x="2382774" y="95758"/>
                </a:lnTo>
                <a:lnTo>
                  <a:pt x="2375248" y="58485"/>
                </a:lnTo>
                <a:lnTo>
                  <a:pt x="2354726" y="28047"/>
                </a:lnTo>
                <a:lnTo>
                  <a:pt x="2324288" y="7525"/>
                </a:lnTo>
                <a:lnTo>
                  <a:pt x="2287016" y="0"/>
                </a:lnTo>
                <a:close/>
              </a:path>
            </a:pathLst>
          </a:custGeom>
          <a:solidFill>
            <a:srgbClr val="1A1B1B">
              <a:alpha val="3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1221" y="5949199"/>
            <a:ext cx="1541145" cy="47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00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55"/>
              </a:spcBef>
            </a:pP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3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8926" y="5909311"/>
            <a:ext cx="2383155" cy="574675"/>
          </a:xfrm>
          <a:custGeom>
            <a:avLst/>
            <a:gdLst/>
            <a:ahLst/>
            <a:cxnLst/>
            <a:rect l="l" t="t" r="r" b="b"/>
            <a:pathLst>
              <a:path w="2383154" h="574675">
                <a:moveTo>
                  <a:pt x="2287016" y="0"/>
                </a:moveTo>
                <a:lnTo>
                  <a:pt x="95758" y="0"/>
                </a:lnTo>
                <a:lnTo>
                  <a:pt x="58485" y="7525"/>
                </a:lnTo>
                <a:lnTo>
                  <a:pt x="28047" y="28047"/>
                </a:lnTo>
                <a:lnTo>
                  <a:pt x="7525" y="58485"/>
                </a:lnTo>
                <a:lnTo>
                  <a:pt x="0" y="95758"/>
                </a:lnTo>
                <a:lnTo>
                  <a:pt x="0" y="478790"/>
                </a:lnTo>
                <a:lnTo>
                  <a:pt x="7525" y="516062"/>
                </a:lnTo>
                <a:lnTo>
                  <a:pt x="28047" y="546500"/>
                </a:lnTo>
                <a:lnTo>
                  <a:pt x="58485" y="567022"/>
                </a:lnTo>
                <a:lnTo>
                  <a:pt x="95758" y="574548"/>
                </a:lnTo>
                <a:lnTo>
                  <a:pt x="2287016" y="574548"/>
                </a:lnTo>
                <a:lnTo>
                  <a:pt x="2324288" y="567022"/>
                </a:lnTo>
                <a:lnTo>
                  <a:pt x="2354726" y="546500"/>
                </a:lnTo>
                <a:lnTo>
                  <a:pt x="2375248" y="516062"/>
                </a:lnTo>
                <a:lnTo>
                  <a:pt x="2382774" y="478790"/>
                </a:lnTo>
                <a:lnTo>
                  <a:pt x="2382774" y="95758"/>
                </a:lnTo>
                <a:lnTo>
                  <a:pt x="2375248" y="58485"/>
                </a:lnTo>
                <a:lnTo>
                  <a:pt x="2354726" y="28047"/>
                </a:lnTo>
                <a:lnTo>
                  <a:pt x="2324288" y="7525"/>
                </a:lnTo>
                <a:lnTo>
                  <a:pt x="2287016" y="0"/>
                </a:lnTo>
                <a:close/>
              </a:path>
            </a:pathLst>
          </a:custGeom>
          <a:solidFill>
            <a:srgbClr val="1A1B1B">
              <a:alpha val="3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19958" y="5949199"/>
            <a:ext cx="1341755" cy="47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4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0955">
              <a:lnSpc>
                <a:spcPct val="100000"/>
              </a:lnSpc>
              <a:spcBef>
                <a:spcPts val="55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880038" y="516347"/>
            <a:ext cx="4271010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spc="-45" dirty="0">
                <a:solidFill>
                  <a:srgbClr val="CD9146"/>
                </a:solidFill>
                <a:latin typeface="Arial Black"/>
                <a:cs typeface="Arial Black"/>
              </a:rPr>
              <a:t>COMBAT </a:t>
            </a:r>
            <a:r>
              <a:rPr sz="2800" spc="-30" dirty="0">
                <a:solidFill>
                  <a:srgbClr val="CD9146"/>
                </a:solidFill>
                <a:latin typeface="Arial Black"/>
                <a:cs typeface="Arial Black"/>
              </a:rPr>
              <a:t>PARAMEDIC/ </a:t>
            </a:r>
            <a:r>
              <a:rPr sz="2800" spc="-915" dirty="0">
                <a:solidFill>
                  <a:srgbClr val="CD9146"/>
                </a:solidFill>
                <a:latin typeface="Arial Black"/>
                <a:cs typeface="Arial Black"/>
              </a:rPr>
              <a:t> </a:t>
            </a:r>
            <a:r>
              <a:rPr sz="2800" spc="-25" dirty="0">
                <a:solidFill>
                  <a:srgbClr val="CD9146"/>
                </a:solidFill>
                <a:latin typeface="Arial Black"/>
                <a:cs typeface="Arial Black"/>
              </a:rPr>
              <a:t>PROVIDER</a:t>
            </a:r>
            <a:endParaRPr sz="2800">
              <a:latin typeface="Arial Black"/>
              <a:cs typeface="Arial Black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736091" y="451866"/>
            <a:ext cx="11456035" cy="5113020"/>
            <a:chOff x="736091" y="451866"/>
            <a:chExt cx="11456035" cy="5113020"/>
          </a:xfrm>
        </p:grpSpPr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6091" y="451866"/>
              <a:ext cx="1898903" cy="106298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864089" y="4709922"/>
              <a:ext cx="2327909" cy="854963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1013941" y="3451352"/>
            <a:ext cx="8458200" cy="1488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</a:t>
            </a:r>
            <a:r>
              <a:rPr sz="32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65" dirty="0">
                <a:solidFill>
                  <a:srgbClr val="FFFFFF"/>
                </a:solidFill>
                <a:latin typeface="Arial"/>
                <a:cs typeface="Arial"/>
              </a:rPr>
              <a:t>11:</a:t>
            </a:r>
            <a:endParaRPr sz="32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HEMORRHAGIC</a:t>
            </a:r>
            <a:r>
              <a:rPr sz="32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SHOCK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FLUID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40" dirty="0">
                <a:solidFill>
                  <a:srgbClr val="FFFFFF"/>
                </a:solidFill>
                <a:latin typeface="Arial"/>
                <a:cs typeface="Arial"/>
              </a:rPr>
              <a:t>RESUSCITATION</a:t>
            </a: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35" dirty="0">
                <a:solidFill>
                  <a:srgbClr val="FFFFFF"/>
                </a:solidFill>
                <a:latin typeface="Arial"/>
                <a:cs typeface="Arial"/>
              </a:rPr>
              <a:t>TACTICAL</a:t>
            </a:r>
            <a:r>
              <a:rPr sz="32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FIELD</a:t>
            </a: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200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9708" rIns="0" bIns="0" rtlCol="0">
            <a:spAutoFit/>
          </a:bodyPr>
          <a:lstStyle/>
          <a:p>
            <a:pPr marL="95250" marR="5080">
              <a:lnSpc>
                <a:spcPts val="5830"/>
              </a:lnSpc>
              <a:spcBef>
                <a:spcPts val="835"/>
              </a:spcBef>
            </a:pPr>
            <a:r>
              <a:rPr sz="5400" b="0" spc="-60" dirty="0">
                <a:solidFill>
                  <a:srgbClr val="A0A6AA"/>
                </a:solidFill>
                <a:latin typeface="Arial Black"/>
                <a:cs typeface="Arial Black"/>
              </a:rPr>
              <a:t>TACTICAL</a:t>
            </a:r>
            <a:r>
              <a:rPr sz="5400" b="0" spc="-15" dirty="0">
                <a:solidFill>
                  <a:srgbClr val="A0A6AA"/>
                </a:solidFill>
                <a:latin typeface="Arial Black"/>
                <a:cs typeface="Arial Black"/>
              </a:rPr>
              <a:t> </a:t>
            </a:r>
            <a:r>
              <a:rPr sz="5400" b="0" spc="-80" dirty="0">
                <a:solidFill>
                  <a:srgbClr val="A0A6AA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A0A6AA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A0A6AA"/>
                </a:solidFill>
                <a:latin typeface="Arial Black"/>
                <a:cs typeface="Arial Black"/>
              </a:rPr>
              <a:t>CASUALTY</a:t>
            </a:r>
            <a:r>
              <a:rPr sz="5400" b="0" spc="-45" dirty="0">
                <a:solidFill>
                  <a:srgbClr val="A0A6AA"/>
                </a:solidFill>
                <a:latin typeface="Arial Black"/>
                <a:cs typeface="Arial Black"/>
              </a:rPr>
              <a:t> </a:t>
            </a:r>
            <a:r>
              <a:rPr sz="5400" b="0" dirty="0">
                <a:solidFill>
                  <a:srgbClr val="A0A6AA"/>
                </a:solidFill>
                <a:latin typeface="Arial Black"/>
                <a:cs typeface="Arial Black"/>
              </a:rPr>
              <a:t>CARE</a:t>
            </a:r>
            <a:r>
              <a:rPr sz="5400" b="0" spc="-50" dirty="0">
                <a:solidFill>
                  <a:srgbClr val="A0A6AA"/>
                </a:solidFill>
                <a:latin typeface="Arial Black"/>
                <a:cs typeface="Arial Black"/>
              </a:rPr>
              <a:t> </a:t>
            </a:r>
            <a:r>
              <a:rPr sz="5400" b="0" dirty="0">
                <a:solidFill>
                  <a:srgbClr val="A0A6AA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5025" y="6558294"/>
            <a:ext cx="1983105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#TCCC-CPP-PPT-11</a:t>
            </a:r>
            <a:r>
              <a:rPr sz="1050" spc="5" dirty="0">
                <a:solidFill>
                  <a:srgbClr val="CD9146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08</a:t>
            </a:r>
            <a:r>
              <a:rPr sz="1050" spc="-10" dirty="0">
                <a:solidFill>
                  <a:srgbClr val="CD9146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AUG</a:t>
            </a:r>
            <a:r>
              <a:rPr sz="1050" spc="-20" dirty="0">
                <a:solidFill>
                  <a:srgbClr val="CD9146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CD9146"/>
                </a:solidFill>
                <a:latin typeface="Arial MT"/>
                <a:cs typeface="Arial MT"/>
              </a:rPr>
              <a:t>23</a:t>
            </a:r>
            <a:endParaRPr sz="105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724385" y="654851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963167" y="1333500"/>
            <a:ext cx="10349865" cy="4469130"/>
            <a:chOff x="963167" y="1333500"/>
            <a:chExt cx="10349865" cy="4469130"/>
          </a:xfrm>
        </p:grpSpPr>
        <p:sp>
          <p:nvSpPr>
            <p:cNvPr id="7" name="object 7"/>
            <p:cNvSpPr/>
            <p:nvPr/>
          </p:nvSpPr>
          <p:spPr>
            <a:xfrm>
              <a:off x="982217" y="1545337"/>
              <a:ext cx="10311765" cy="4238625"/>
            </a:xfrm>
            <a:custGeom>
              <a:avLst/>
              <a:gdLst/>
              <a:ahLst/>
              <a:cxnLst/>
              <a:rect l="l" t="t" r="r" b="b"/>
              <a:pathLst>
                <a:path w="10311765" h="4238625">
                  <a:moveTo>
                    <a:pt x="390715" y="0"/>
                  </a:moveTo>
                  <a:lnTo>
                    <a:pt x="390715" y="0"/>
                  </a:lnTo>
                  <a:lnTo>
                    <a:pt x="8959113" y="0"/>
                  </a:lnTo>
                  <a:lnTo>
                    <a:pt x="9013859" y="2133"/>
                  </a:lnTo>
                  <a:lnTo>
                    <a:pt x="9066878" y="8383"/>
                  </a:lnTo>
                  <a:lnTo>
                    <a:pt x="9117857" y="18527"/>
                  </a:lnTo>
                  <a:lnTo>
                    <a:pt x="9166484" y="32340"/>
                  </a:lnTo>
                  <a:lnTo>
                    <a:pt x="9212446" y="49599"/>
                  </a:lnTo>
                  <a:lnTo>
                    <a:pt x="9255431" y="70079"/>
                  </a:lnTo>
                  <a:lnTo>
                    <a:pt x="9295126" y="93557"/>
                  </a:lnTo>
                  <a:lnTo>
                    <a:pt x="9331220" y="119809"/>
                  </a:lnTo>
                  <a:lnTo>
                    <a:pt x="9363398" y="148610"/>
                  </a:lnTo>
                  <a:lnTo>
                    <a:pt x="9391350" y="179737"/>
                  </a:lnTo>
                  <a:lnTo>
                    <a:pt x="9414761" y="212966"/>
                  </a:lnTo>
                  <a:lnTo>
                    <a:pt x="9433321" y="248074"/>
                  </a:lnTo>
                  <a:lnTo>
                    <a:pt x="9446717" y="284835"/>
                  </a:lnTo>
                  <a:lnTo>
                    <a:pt x="10311384" y="2079434"/>
                  </a:lnTo>
                  <a:lnTo>
                    <a:pt x="9446717" y="3953408"/>
                  </a:lnTo>
                  <a:lnTo>
                    <a:pt x="9433321" y="3990167"/>
                  </a:lnTo>
                  <a:lnTo>
                    <a:pt x="9414761" y="4025272"/>
                  </a:lnTo>
                  <a:lnTo>
                    <a:pt x="9391350" y="4058501"/>
                  </a:lnTo>
                  <a:lnTo>
                    <a:pt x="9363398" y="4089627"/>
                  </a:lnTo>
                  <a:lnTo>
                    <a:pt x="9331220" y="4118429"/>
                  </a:lnTo>
                  <a:lnTo>
                    <a:pt x="9295126" y="4144681"/>
                  </a:lnTo>
                  <a:lnTo>
                    <a:pt x="9255431" y="4168160"/>
                  </a:lnTo>
                  <a:lnTo>
                    <a:pt x="9212446" y="4188641"/>
                  </a:lnTo>
                  <a:lnTo>
                    <a:pt x="9166484" y="4205900"/>
                  </a:lnTo>
                  <a:lnTo>
                    <a:pt x="9117857" y="4219714"/>
                  </a:lnTo>
                  <a:lnTo>
                    <a:pt x="9066878" y="4229859"/>
                  </a:lnTo>
                  <a:lnTo>
                    <a:pt x="9013859" y="4236110"/>
                  </a:lnTo>
                  <a:lnTo>
                    <a:pt x="8959113" y="4238244"/>
                  </a:lnTo>
                  <a:lnTo>
                    <a:pt x="458812" y="4238244"/>
                  </a:lnTo>
                  <a:lnTo>
                    <a:pt x="401333" y="4235843"/>
                  </a:lnTo>
                  <a:lnTo>
                    <a:pt x="346842" y="4228822"/>
                  </a:lnTo>
                  <a:lnTo>
                    <a:pt x="295543" y="4217446"/>
                  </a:lnTo>
                  <a:lnTo>
                    <a:pt x="247637" y="4201985"/>
                  </a:lnTo>
                  <a:lnTo>
                    <a:pt x="203330" y="4182704"/>
                  </a:lnTo>
                  <a:lnTo>
                    <a:pt x="162824" y="4159873"/>
                  </a:lnTo>
                  <a:lnTo>
                    <a:pt x="126322" y="4133759"/>
                  </a:lnTo>
                  <a:lnTo>
                    <a:pt x="94027" y="4104629"/>
                  </a:lnTo>
                  <a:lnTo>
                    <a:pt x="66143" y="4072751"/>
                  </a:lnTo>
                  <a:lnTo>
                    <a:pt x="42874" y="4038393"/>
                  </a:lnTo>
                  <a:lnTo>
                    <a:pt x="24421" y="4001823"/>
                  </a:lnTo>
                  <a:lnTo>
                    <a:pt x="10989" y="3963308"/>
                  </a:lnTo>
                  <a:lnTo>
                    <a:pt x="2781" y="3923115"/>
                  </a:lnTo>
                  <a:lnTo>
                    <a:pt x="0" y="3881513"/>
                  </a:lnTo>
                  <a:lnTo>
                    <a:pt x="0" y="338251"/>
                  </a:lnTo>
                  <a:lnTo>
                    <a:pt x="2075" y="293815"/>
                  </a:lnTo>
                  <a:lnTo>
                    <a:pt x="8382" y="251593"/>
                  </a:lnTo>
                  <a:lnTo>
                    <a:pt x="19037" y="211818"/>
                  </a:lnTo>
                  <a:lnTo>
                    <a:pt x="34158" y="174723"/>
                  </a:lnTo>
                  <a:lnTo>
                    <a:pt x="53865" y="140542"/>
                  </a:lnTo>
                  <a:lnTo>
                    <a:pt x="78273" y="109508"/>
                  </a:lnTo>
                  <a:lnTo>
                    <a:pt x="107502" y="81855"/>
                  </a:lnTo>
                  <a:lnTo>
                    <a:pt x="141670" y="57816"/>
                  </a:lnTo>
                  <a:lnTo>
                    <a:pt x="180894" y="37625"/>
                  </a:lnTo>
                  <a:lnTo>
                    <a:pt x="225292" y="21514"/>
                  </a:lnTo>
                  <a:lnTo>
                    <a:pt x="274983" y="9717"/>
                  </a:lnTo>
                  <a:lnTo>
                    <a:pt x="330085" y="2468"/>
                  </a:lnTo>
                  <a:lnTo>
                    <a:pt x="390715" y="0"/>
                  </a:lnTo>
                  <a:close/>
                </a:path>
              </a:pathLst>
            </a:custGeom>
            <a:ln w="38100">
              <a:solidFill>
                <a:srgbClr val="2D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448555" y="1333500"/>
              <a:ext cx="2579370" cy="424815"/>
            </a:xfrm>
            <a:custGeom>
              <a:avLst/>
              <a:gdLst/>
              <a:ahLst/>
              <a:cxnLst/>
              <a:rect l="l" t="t" r="r" b="b"/>
              <a:pathLst>
                <a:path w="2579370" h="424814">
                  <a:moveTo>
                    <a:pt x="2579370" y="0"/>
                  </a:moveTo>
                  <a:lnTo>
                    <a:pt x="0" y="0"/>
                  </a:lnTo>
                  <a:lnTo>
                    <a:pt x="0" y="424434"/>
                  </a:lnTo>
                  <a:lnTo>
                    <a:pt x="2579370" y="424434"/>
                  </a:lnTo>
                  <a:lnTo>
                    <a:pt x="257937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940942" y="5857366"/>
            <a:ext cx="10106660" cy="454659"/>
            <a:chOff x="940942" y="5857366"/>
            <a:chExt cx="10106660" cy="454659"/>
          </a:xfrm>
        </p:grpSpPr>
        <p:sp>
          <p:nvSpPr>
            <p:cNvPr id="10" name="object 10"/>
            <p:cNvSpPr/>
            <p:nvPr/>
          </p:nvSpPr>
          <p:spPr>
            <a:xfrm>
              <a:off x="982217" y="5898641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617" y="0"/>
                  </a:moveTo>
                  <a:lnTo>
                    <a:pt x="0" y="0"/>
                  </a:lnTo>
                  <a:lnTo>
                    <a:pt x="0" y="371856"/>
                  </a:lnTo>
                  <a:lnTo>
                    <a:pt x="9816617" y="371856"/>
                  </a:lnTo>
                  <a:lnTo>
                    <a:pt x="10024110" y="185928"/>
                  </a:lnTo>
                  <a:lnTo>
                    <a:pt x="9816617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82217" y="5898641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617" y="0"/>
                  </a:lnTo>
                  <a:lnTo>
                    <a:pt x="10024110" y="185928"/>
                  </a:lnTo>
                  <a:lnTo>
                    <a:pt x="9816617" y="371856"/>
                  </a:lnTo>
                  <a:lnTo>
                    <a:pt x="0" y="37185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528095" y="963426"/>
            <a:ext cx="9135110" cy="7493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1800" b="1" spc="-20" dirty="0">
                <a:solidFill>
                  <a:srgbClr val="BB8542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BB8542"/>
                </a:solidFill>
                <a:latin typeface="Arial"/>
                <a:cs typeface="Arial"/>
              </a:rPr>
              <a:t>COMBAT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BB8542"/>
                </a:solidFill>
                <a:latin typeface="Arial"/>
                <a:cs typeface="Arial"/>
              </a:rPr>
              <a:t>CASUALTY</a:t>
            </a:r>
            <a:r>
              <a:rPr sz="1800" b="1" spc="-3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BB8542"/>
                </a:solidFill>
                <a:latin typeface="Arial"/>
                <a:cs typeface="Arial"/>
              </a:rPr>
              <a:t>CARE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(TCCC)</a:t>
            </a:r>
            <a:r>
              <a:rPr sz="1800" b="1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ROLE-BASED</a:t>
            </a:r>
            <a:r>
              <a:rPr sz="1800" b="1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375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509139" y="1761744"/>
            <a:ext cx="2519680" cy="646430"/>
            <a:chOff x="2509139" y="1761744"/>
            <a:chExt cx="2519680" cy="646430"/>
          </a:xfrm>
        </p:grpSpPr>
        <p:sp>
          <p:nvSpPr>
            <p:cNvPr id="14" name="object 14"/>
            <p:cNvSpPr/>
            <p:nvPr/>
          </p:nvSpPr>
          <p:spPr>
            <a:xfrm>
              <a:off x="2521839" y="2039493"/>
              <a:ext cx="2494280" cy="315595"/>
            </a:xfrm>
            <a:custGeom>
              <a:avLst/>
              <a:gdLst/>
              <a:ahLst/>
              <a:cxnLst/>
              <a:rect l="l" t="t" r="r" b="b"/>
              <a:pathLst>
                <a:path w="2494279" h="315594">
                  <a:moveTo>
                    <a:pt x="0" y="315467"/>
                  </a:moveTo>
                  <a:lnTo>
                    <a:pt x="3482" y="268849"/>
                  </a:lnTo>
                  <a:lnTo>
                    <a:pt x="13598" y="224355"/>
                  </a:lnTo>
                  <a:lnTo>
                    <a:pt x="29852" y="182473"/>
                  </a:lnTo>
                  <a:lnTo>
                    <a:pt x="51745" y="143690"/>
                  </a:lnTo>
                  <a:lnTo>
                    <a:pt x="78781" y="108496"/>
                  </a:lnTo>
                  <a:lnTo>
                    <a:pt x="110464" y="77377"/>
                  </a:lnTo>
                  <a:lnTo>
                    <a:pt x="146297" y="50823"/>
                  </a:lnTo>
                  <a:lnTo>
                    <a:pt x="185781" y="29319"/>
                  </a:lnTo>
                  <a:lnTo>
                    <a:pt x="228422" y="13356"/>
                  </a:lnTo>
                  <a:lnTo>
                    <a:pt x="273721" y="3420"/>
                  </a:lnTo>
                  <a:lnTo>
                    <a:pt x="321183" y="0"/>
                  </a:lnTo>
                  <a:lnTo>
                    <a:pt x="2172843" y="0"/>
                  </a:lnTo>
                  <a:lnTo>
                    <a:pt x="2220304" y="3420"/>
                  </a:lnTo>
                  <a:lnTo>
                    <a:pt x="2265603" y="13356"/>
                  </a:lnTo>
                  <a:lnTo>
                    <a:pt x="2308244" y="29319"/>
                  </a:lnTo>
                  <a:lnTo>
                    <a:pt x="2347728" y="50823"/>
                  </a:lnTo>
                  <a:lnTo>
                    <a:pt x="2383561" y="77377"/>
                  </a:lnTo>
                  <a:lnTo>
                    <a:pt x="2415244" y="108496"/>
                  </a:lnTo>
                  <a:lnTo>
                    <a:pt x="2442280" y="143690"/>
                  </a:lnTo>
                  <a:lnTo>
                    <a:pt x="2464173" y="182473"/>
                  </a:lnTo>
                  <a:lnTo>
                    <a:pt x="2480427" y="224355"/>
                  </a:lnTo>
                  <a:lnTo>
                    <a:pt x="2490543" y="268849"/>
                  </a:lnTo>
                  <a:lnTo>
                    <a:pt x="2494026" y="315467"/>
                  </a:lnTo>
                </a:path>
              </a:pathLst>
            </a:custGeom>
            <a:ln w="254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882646" y="1761744"/>
              <a:ext cx="1771650" cy="646430"/>
            </a:xfrm>
            <a:custGeom>
              <a:avLst/>
              <a:gdLst/>
              <a:ahLst/>
              <a:cxnLst/>
              <a:rect l="l" t="t" r="r" b="b"/>
              <a:pathLst>
                <a:path w="1771650" h="646430">
                  <a:moveTo>
                    <a:pt x="1771650" y="0"/>
                  </a:moveTo>
                  <a:lnTo>
                    <a:pt x="0" y="0"/>
                  </a:lnTo>
                  <a:lnTo>
                    <a:pt x="0" y="646176"/>
                  </a:lnTo>
                  <a:lnTo>
                    <a:pt x="1771650" y="646176"/>
                  </a:lnTo>
                  <a:lnTo>
                    <a:pt x="177165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2982690" y="1788657"/>
            <a:ext cx="1575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4295" marR="5080" indent="-6223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2D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D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D3334"/>
                </a:solidFill>
                <a:latin typeface="Arial"/>
                <a:cs typeface="Arial"/>
              </a:rPr>
              <a:t>NM</a:t>
            </a:r>
            <a:r>
              <a:rPr sz="1800" b="1" spc="-5" dirty="0">
                <a:solidFill>
                  <a:srgbClr val="2D3334"/>
                </a:solidFill>
                <a:latin typeface="Arial"/>
                <a:cs typeface="Arial"/>
              </a:rPr>
              <a:t>E</a:t>
            </a:r>
            <a:r>
              <a:rPr sz="1800" b="1" dirty="0">
                <a:solidFill>
                  <a:srgbClr val="2D3334"/>
                </a:solidFill>
                <a:latin typeface="Arial"/>
                <a:cs typeface="Arial"/>
              </a:rPr>
              <a:t>D</a:t>
            </a:r>
            <a:r>
              <a:rPr sz="1800" b="1" spc="-5" dirty="0">
                <a:solidFill>
                  <a:srgbClr val="2D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D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D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109216" y="1747266"/>
            <a:ext cx="7051675" cy="3519804"/>
            <a:chOff x="2109216" y="1747266"/>
            <a:chExt cx="7051675" cy="3519804"/>
          </a:xfrm>
        </p:grpSpPr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89292" y="2403348"/>
              <a:ext cx="1871471" cy="286359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09216" y="2403348"/>
              <a:ext cx="1546859" cy="2367533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6224397" y="2022729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229"/>
                  </a:moveTo>
                  <a:lnTo>
                    <a:pt x="3490" y="269499"/>
                  </a:lnTo>
                  <a:lnTo>
                    <a:pt x="13631" y="224898"/>
                  </a:lnTo>
                  <a:lnTo>
                    <a:pt x="29923" y="182914"/>
                  </a:lnTo>
                  <a:lnTo>
                    <a:pt x="51869" y="144038"/>
                  </a:lnTo>
                  <a:lnTo>
                    <a:pt x="78970" y="108759"/>
                  </a:lnTo>
                  <a:lnTo>
                    <a:pt x="110729" y="77565"/>
                  </a:lnTo>
                  <a:lnTo>
                    <a:pt x="146648" y="50946"/>
                  </a:lnTo>
                  <a:lnTo>
                    <a:pt x="186228" y="29390"/>
                  </a:lnTo>
                  <a:lnTo>
                    <a:pt x="228971" y="13388"/>
                  </a:lnTo>
                  <a:lnTo>
                    <a:pt x="274381" y="3428"/>
                  </a:lnTo>
                  <a:lnTo>
                    <a:pt x="321957" y="0"/>
                  </a:lnTo>
                  <a:lnTo>
                    <a:pt x="2172068" y="0"/>
                  </a:lnTo>
                  <a:lnTo>
                    <a:pt x="2219644" y="3428"/>
                  </a:lnTo>
                  <a:lnTo>
                    <a:pt x="2265054" y="13388"/>
                  </a:lnTo>
                  <a:lnTo>
                    <a:pt x="2307797" y="29390"/>
                  </a:lnTo>
                  <a:lnTo>
                    <a:pt x="2347377" y="50946"/>
                  </a:lnTo>
                  <a:lnTo>
                    <a:pt x="2383296" y="77565"/>
                  </a:lnTo>
                  <a:lnTo>
                    <a:pt x="2415055" y="108759"/>
                  </a:lnTo>
                  <a:lnTo>
                    <a:pt x="2442156" y="144038"/>
                  </a:lnTo>
                  <a:lnTo>
                    <a:pt x="2464102" y="182914"/>
                  </a:lnTo>
                  <a:lnTo>
                    <a:pt x="2480394" y="224898"/>
                  </a:lnTo>
                  <a:lnTo>
                    <a:pt x="2490535" y="269499"/>
                  </a:lnTo>
                  <a:lnTo>
                    <a:pt x="2494026" y="316229"/>
                  </a:lnTo>
                </a:path>
              </a:pathLst>
            </a:custGeom>
            <a:ln w="254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685787" y="1747266"/>
              <a:ext cx="1634489" cy="591820"/>
            </a:xfrm>
            <a:custGeom>
              <a:avLst/>
              <a:gdLst/>
              <a:ahLst/>
              <a:cxnLst/>
              <a:rect l="l" t="t" r="r" b="b"/>
              <a:pathLst>
                <a:path w="1634490" h="591819">
                  <a:moveTo>
                    <a:pt x="1634490" y="0"/>
                  </a:moveTo>
                  <a:lnTo>
                    <a:pt x="0" y="0"/>
                  </a:lnTo>
                  <a:lnTo>
                    <a:pt x="0" y="591312"/>
                  </a:lnTo>
                  <a:lnTo>
                    <a:pt x="1634490" y="591312"/>
                  </a:lnTo>
                  <a:lnTo>
                    <a:pt x="163449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778577" y="1746867"/>
            <a:ext cx="1449070" cy="54673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5080" indent="192405">
              <a:lnSpc>
                <a:spcPts val="1939"/>
              </a:lnSpc>
              <a:spcBef>
                <a:spcPts val="345"/>
              </a:spcBef>
            </a:pPr>
            <a:r>
              <a:rPr sz="1800" b="1" spc="-5" dirty="0">
                <a:solidFill>
                  <a:srgbClr val="2D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D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D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D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861525" y="5375663"/>
            <a:ext cx="5219700" cy="852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7472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CD9146"/>
                </a:solidFill>
                <a:latin typeface="Arial"/>
                <a:cs typeface="Arial"/>
              </a:rPr>
              <a:t>YOU</a:t>
            </a:r>
            <a:r>
              <a:rPr sz="1800" b="1" spc="-105" dirty="0">
                <a:solidFill>
                  <a:srgbClr val="CD9146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D9146"/>
                </a:solidFill>
                <a:latin typeface="Arial"/>
                <a:cs typeface="Arial"/>
              </a:rPr>
              <a:t>ARE</a:t>
            </a:r>
            <a:r>
              <a:rPr sz="1800" b="1" spc="-45" dirty="0">
                <a:solidFill>
                  <a:srgbClr val="CD9146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D9146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85858"/>
                </a:solidFill>
                <a:latin typeface="Arial"/>
                <a:cs typeface="Arial"/>
              </a:rPr>
              <a:t>STANDARDIZED</a:t>
            </a:r>
            <a:r>
              <a:rPr sz="1800" b="1" spc="-20" dirty="0">
                <a:solidFill>
                  <a:srgbClr val="58585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85858"/>
                </a:solidFill>
                <a:latin typeface="Arial"/>
                <a:cs typeface="Arial"/>
              </a:rPr>
              <a:t>JOINT</a:t>
            </a:r>
            <a:r>
              <a:rPr sz="1800" b="1" spc="-10" dirty="0">
                <a:solidFill>
                  <a:srgbClr val="58585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85858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38955" y="2381250"/>
            <a:ext cx="4481830" cy="2997835"/>
            <a:chOff x="3838955" y="2381250"/>
            <a:chExt cx="4481830" cy="2997835"/>
          </a:xfrm>
        </p:grpSpPr>
        <p:sp>
          <p:nvSpPr>
            <p:cNvPr id="25" name="object 25"/>
            <p:cNvSpPr/>
            <p:nvPr/>
          </p:nvSpPr>
          <p:spPr>
            <a:xfrm>
              <a:off x="8102346" y="5263895"/>
              <a:ext cx="218440" cy="115570"/>
            </a:xfrm>
            <a:custGeom>
              <a:avLst/>
              <a:gdLst/>
              <a:ahLst/>
              <a:cxnLst/>
              <a:rect l="l" t="t" r="r" b="b"/>
              <a:pathLst>
                <a:path w="218440" h="115570">
                  <a:moveTo>
                    <a:pt x="108965" y="0"/>
                  </a:moveTo>
                  <a:lnTo>
                    <a:pt x="0" y="115061"/>
                  </a:lnTo>
                  <a:lnTo>
                    <a:pt x="217931" y="115061"/>
                  </a:lnTo>
                  <a:lnTo>
                    <a:pt x="108965" y="0"/>
                  </a:lnTo>
                  <a:close/>
                </a:path>
              </a:pathLst>
            </a:custGeom>
            <a:solidFill>
              <a:srgbClr val="CD91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38955" y="2403348"/>
              <a:ext cx="1546859" cy="236753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59551" y="2381250"/>
              <a:ext cx="1568195" cy="239953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487108" y="1250631"/>
            <a:ext cx="11308080" cy="4785360"/>
            <a:chOff x="487108" y="1250631"/>
            <a:chExt cx="11308080" cy="4785360"/>
          </a:xfrm>
        </p:grpSpPr>
        <p:sp>
          <p:nvSpPr>
            <p:cNvPr id="5" name="object 5"/>
            <p:cNvSpPr/>
            <p:nvPr/>
          </p:nvSpPr>
          <p:spPr>
            <a:xfrm>
              <a:off x="501395" y="1264918"/>
              <a:ext cx="11279505" cy="4756785"/>
            </a:xfrm>
            <a:custGeom>
              <a:avLst/>
              <a:gdLst/>
              <a:ahLst/>
              <a:cxnLst/>
              <a:rect l="l" t="t" r="r" b="b"/>
              <a:pathLst>
                <a:path w="11279505" h="4756785">
                  <a:moveTo>
                    <a:pt x="0" y="151968"/>
                  </a:moveTo>
                  <a:lnTo>
                    <a:pt x="7747" y="103932"/>
                  </a:lnTo>
                  <a:lnTo>
                    <a:pt x="29319" y="62215"/>
                  </a:lnTo>
                  <a:lnTo>
                    <a:pt x="62215" y="29319"/>
                  </a:lnTo>
                  <a:lnTo>
                    <a:pt x="103932" y="7747"/>
                  </a:lnTo>
                  <a:lnTo>
                    <a:pt x="151968" y="0"/>
                  </a:lnTo>
                  <a:lnTo>
                    <a:pt x="11127155" y="0"/>
                  </a:lnTo>
                  <a:lnTo>
                    <a:pt x="11175191" y="7747"/>
                  </a:lnTo>
                  <a:lnTo>
                    <a:pt x="11216908" y="29319"/>
                  </a:lnTo>
                  <a:lnTo>
                    <a:pt x="11249804" y="62215"/>
                  </a:lnTo>
                  <a:lnTo>
                    <a:pt x="11271377" y="103932"/>
                  </a:lnTo>
                  <a:lnTo>
                    <a:pt x="11279124" y="151968"/>
                  </a:lnTo>
                  <a:lnTo>
                    <a:pt x="11279124" y="4604435"/>
                  </a:lnTo>
                  <a:lnTo>
                    <a:pt x="11271377" y="4652471"/>
                  </a:lnTo>
                  <a:lnTo>
                    <a:pt x="11249804" y="4694188"/>
                  </a:lnTo>
                  <a:lnTo>
                    <a:pt x="11216908" y="4727084"/>
                  </a:lnTo>
                  <a:lnTo>
                    <a:pt x="11175191" y="4748657"/>
                  </a:lnTo>
                  <a:lnTo>
                    <a:pt x="11127155" y="4756404"/>
                  </a:lnTo>
                  <a:lnTo>
                    <a:pt x="151968" y="4756404"/>
                  </a:lnTo>
                  <a:lnTo>
                    <a:pt x="103932" y="4748657"/>
                  </a:lnTo>
                  <a:lnTo>
                    <a:pt x="62215" y="4727084"/>
                  </a:lnTo>
                  <a:lnTo>
                    <a:pt x="29319" y="4694188"/>
                  </a:lnTo>
                  <a:lnTo>
                    <a:pt x="7746" y="4652471"/>
                  </a:lnTo>
                  <a:lnTo>
                    <a:pt x="0" y="4604435"/>
                  </a:lnTo>
                  <a:lnTo>
                    <a:pt x="0" y="151968"/>
                  </a:lnTo>
                  <a:close/>
                </a:path>
              </a:pathLst>
            </a:custGeom>
            <a:ln w="28575">
              <a:solidFill>
                <a:srgbClr val="D7D9D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13231" y="1921763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5" y="0"/>
                  </a:lnTo>
                </a:path>
              </a:pathLst>
            </a:custGeom>
            <a:ln w="28575">
              <a:solidFill>
                <a:srgbClr val="898B8B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85312" y="1347529"/>
            <a:ext cx="30797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solidFill>
                  <a:srgbClr val="BB8542"/>
                </a:solidFill>
                <a:latin typeface="Arial"/>
                <a:cs typeface="Arial"/>
              </a:rPr>
              <a:t>1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57804" y="6458579"/>
            <a:ext cx="213590" cy="213600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5697523" y="6459348"/>
            <a:ext cx="219075" cy="219075"/>
            <a:chOff x="5697523" y="6459348"/>
            <a:chExt cx="219075" cy="21907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03871" y="6465698"/>
              <a:ext cx="205976" cy="20597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97523" y="6459348"/>
              <a:ext cx="218676" cy="21867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735614" y="2093054"/>
            <a:ext cx="183515" cy="3443604"/>
            <a:chOff x="735614" y="2093054"/>
            <a:chExt cx="183515" cy="3443604"/>
          </a:xfrm>
        </p:grpSpPr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35615" y="2093054"/>
              <a:ext cx="183083" cy="18308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35615" y="2736381"/>
              <a:ext cx="183083" cy="18308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35614" y="3172970"/>
              <a:ext cx="183083" cy="18308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35615" y="3638368"/>
              <a:ext cx="183083" cy="18308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35615" y="4269358"/>
              <a:ext cx="183083" cy="18308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35615" y="4913511"/>
              <a:ext cx="183083" cy="18308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35615" y="5353411"/>
              <a:ext cx="183083" cy="183083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1103471" y="739997"/>
            <a:ext cx="10436860" cy="1102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18005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TERMINAL</a:t>
            </a:r>
            <a:r>
              <a:rPr sz="2400" b="1" spc="-5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LEARNING</a:t>
            </a:r>
            <a:r>
              <a:rPr sz="24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OBJECTIVES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730"/>
              </a:lnSpc>
              <a:spcBef>
                <a:spcPts val="2165"/>
              </a:spcBef>
            </a:pPr>
            <a:r>
              <a:rPr sz="1600" b="1" spc="-5" dirty="0">
                <a:latin typeface="Arial"/>
                <a:cs typeface="Arial"/>
              </a:rPr>
              <a:t>Given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 scenario,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fluid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resuscitation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as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part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the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management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 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hemorrhagic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shock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on</a:t>
            </a:r>
            <a:r>
              <a:rPr sz="1600" b="1" dirty="0">
                <a:latin typeface="Arial"/>
                <a:cs typeface="Arial"/>
              </a:rPr>
              <a:t> 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trauma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casualty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during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Field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Care in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accordance with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821722" y="6060431"/>
            <a:ext cx="5969635" cy="366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755"/>
              </a:lnSpc>
            </a:pPr>
            <a:r>
              <a:rPr sz="2400" b="1" spc="-70" dirty="0">
                <a:latin typeface="Arial"/>
                <a:cs typeface="Arial"/>
              </a:rPr>
              <a:t>11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17814" y="6417899"/>
            <a:ext cx="167005" cy="309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310"/>
              </a:lnSpc>
            </a:pP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91999" y="6456312"/>
            <a:ext cx="2648585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=</a:t>
            </a:r>
            <a:r>
              <a:rPr sz="1400" spc="-20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b="1" spc="-20" dirty="0">
                <a:solidFill>
                  <a:srgbClr val="2D3334"/>
                </a:solidFill>
                <a:latin typeface="Arial"/>
                <a:cs typeface="Arial"/>
              </a:rPr>
              <a:t>Terminal</a:t>
            </a:r>
            <a:r>
              <a:rPr sz="1400" b="1" spc="-15" dirty="0">
                <a:solidFill>
                  <a:srgbClr val="2D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D3334"/>
                </a:solidFill>
                <a:latin typeface="Arial"/>
                <a:cs typeface="Arial"/>
              </a:rPr>
              <a:t>Learning</a:t>
            </a:r>
            <a:r>
              <a:rPr sz="1400" b="1" spc="-30" dirty="0">
                <a:solidFill>
                  <a:srgbClr val="2D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D3334"/>
                </a:solidFill>
                <a:latin typeface="Arial"/>
                <a:cs typeface="Arial"/>
              </a:rPr>
              <a:t>Objectives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119171" y="6456312"/>
            <a:ext cx="141097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=</a:t>
            </a:r>
            <a:r>
              <a:rPr sz="1400" spc="-40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Cognitive</a:t>
            </a:r>
            <a:r>
              <a:rPr sz="1400" spc="-45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999721" y="6456312"/>
            <a:ext cx="1685925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=</a:t>
            </a:r>
            <a:r>
              <a:rPr sz="1400" spc="-40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Performance</a:t>
            </a:r>
            <a:r>
              <a:rPr sz="1400" spc="-55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21" name="object 21"/>
          <p:cNvSpPr txBox="1"/>
          <p:nvPr/>
        </p:nvSpPr>
        <p:spPr>
          <a:xfrm>
            <a:off x="995245" y="2047450"/>
            <a:ext cx="10506710" cy="3764279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579755" marR="520700" lvl="1" indent="-504190">
              <a:lnSpc>
                <a:spcPts val="1839"/>
              </a:lnSpc>
              <a:spcBef>
                <a:spcPts val="229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2400" spc="-7" baseline="3472" dirty="0">
                <a:latin typeface="Arial MT"/>
                <a:cs typeface="Arial MT"/>
              </a:rPr>
              <a:t>Identify</a:t>
            </a:r>
            <a:r>
              <a:rPr sz="2400" spc="37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progressive</a:t>
            </a:r>
            <a:r>
              <a:rPr sz="2400" spc="15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strategies,</a:t>
            </a:r>
            <a:r>
              <a:rPr sz="2400" spc="30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indications,</a:t>
            </a:r>
            <a:r>
              <a:rPr sz="2400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and</a:t>
            </a:r>
            <a:r>
              <a:rPr sz="2400" spc="22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constraints</a:t>
            </a:r>
            <a:r>
              <a:rPr sz="2400" spc="15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of</a:t>
            </a:r>
            <a:r>
              <a:rPr sz="2400" spc="37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fluid</a:t>
            </a:r>
            <a:r>
              <a:rPr sz="2400" spc="15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resuscitation</a:t>
            </a:r>
            <a:r>
              <a:rPr sz="2400" spc="15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for</a:t>
            </a:r>
            <a:r>
              <a:rPr sz="2400" spc="30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hemorrhagic</a:t>
            </a:r>
            <a:r>
              <a:rPr sz="2400" spc="30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shock</a:t>
            </a:r>
            <a:r>
              <a:rPr sz="2400" spc="7" baseline="3472" dirty="0">
                <a:latin typeface="Arial MT"/>
                <a:cs typeface="Arial MT"/>
              </a:rPr>
              <a:t> </a:t>
            </a:r>
            <a:r>
              <a:rPr sz="2400" spc="-7" baseline="3472" dirty="0">
                <a:latin typeface="Arial MT"/>
                <a:cs typeface="Arial MT"/>
              </a:rPr>
              <a:t>in </a:t>
            </a:r>
            <a:r>
              <a:rPr sz="2400" spc="-637" baseline="3472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579755" lvl="1" indent="-504190">
              <a:lnSpc>
                <a:spcPct val="100000"/>
              </a:lnSpc>
              <a:spcBef>
                <a:spcPts val="1350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appropriate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fluid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techniques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prevent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treat</a:t>
            </a:r>
            <a:r>
              <a:rPr sz="1600" spc="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hemorrhagic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shock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579755" lvl="1" indent="-504190">
              <a:lnSpc>
                <a:spcPct val="100000"/>
              </a:lnSpc>
              <a:spcBef>
                <a:spcPts val="1400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importance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advantages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early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use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579755" marR="313055" lvl="1" indent="-504190">
              <a:lnSpc>
                <a:spcPct val="100000"/>
              </a:lnSpc>
              <a:spcBef>
                <a:spcPts val="1395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fluids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choice from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most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least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preferred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casualties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hemorrhagic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shock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579755" marR="173355" lvl="1" indent="-504190">
              <a:lnSpc>
                <a:spcPts val="1850"/>
              </a:lnSpc>
              <a:spcBef>
                <a:spcPts val="1600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2400" spc="-7" baseline="1736" dirty="0">
                <a:latin typeface="Arial MT"/>
                <a:cs typeface="Arial MT"/>
              </a:rPr>
              <a:t>Describe</a:t>
            </a:r>
            <a:r>
              <a:rPr sz="2400" spc="-2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the</a:t>
            </a:r>
            <a:r>
              <a:rPr sz="2400" spc="2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advantages</a:t>
            </a:r>
            <a:r>
              <a:rPr sz="2400" spc="15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and</a:t>
            </a:r>
            <a:r>
              <a:rPr sz="2400" spc="15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disadvantages of</a:t>
            </a:r>
            <a:r>
              <a:rPr sz="2400" spc="2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cold</a:t>
            </a:r>
            <a:r>
              <a:rPr sz="2400" spc="7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stored</a:t>
            </a:r>
            <a:r>
              <a:rPr sz="2400" spc="15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low-titer</a:t>
            </a:r>
            <a:r>
              <a:rPr sz="2400" spc="30" baseline="1736" dirty="0">
                <a:latin typeface="Arial MT"/>
                <a:cs typeface="Arial MT"/>
              </a:rPr>
              <a:t> </a:t>
            </a:r>
            <a:r>
              <a:rPr sz="2400" baseline="1736" dirty="0">
                <a:latin typeface="Arial MT"/>
                <a:cs typeface="Arial MT"/>
              </a:rPr>
              <a:t>O</a:t>
            </a:r>
            <a:r>
              <a:rPr sz="2400" spc="15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whole blood</a:t>
            </a:r>
            <a:r>
              <a:rPr sz="2400" spc="7" baseline="1736" dirty="0">
                <a:latin typeface="Arial MT"/>
                <a:cs typeface="Arial MT"/>
              </a:rPr>
              <a:t> </a:t>
            </a:r>
            <a:r>
              <a:rPr sz="2400" spc="-37" baseline="1736" dirty="0">
                <a:latin typeface="Arial MT"/>
                <a:cs typeface="Arial MT"/>
              </a:rPr>
              <a:t>(LTOWB)</a:t>
            </a:r>
            <a:r>
              <a:rPr sz="2400" spc="2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in</a:t>
            </a:r>
            <a:r>
              <a:rPr sz="2400" spc="-37" baseline="1736" dirty="0">
                <a:latin typeface="Arial MT"/>
                <a:cs typeface="Arial MT"/>
              </a:rPr>
              <a:t> Tactical</a:t>
            </a:r>
            <a:r>
              <a:rPr sz="2400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Field </a:t>
            </a:r>
            <a:r>
              <a:rPr sz="2400" spc="-644" baseline="1736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579755" lvl="1" indent="-504190">
              <a:lnSpc>
                <a:spcPct val="100000"/>
              </a:lnSpc>
              <a:spcBef>
                <a:spcPts val="1345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1600" spc="-5" dirty="0">
                <a:latin typeface="Arial MT"/>
                <a:cs typeface="Arial MT"/>
              </a:rPr>
              <a:t>Describe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advantages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disadvantages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fresh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low-titer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whole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(LTOWB)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579755" marR="43180" lvl="1" indent="-504190">
              <a:lnSpc>
                <a:spcPct val="100000"/>
              </a:lnSpc>
              <a:spcBef>
                <a:spcPts val="1395"/>
              </a:spcBef>
              <a:buFont typeface="Arial"/>
              <a:buAutoNum type="arabicPeriod"/>
              <a:tabLst>
                <a:tab pos="58039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indications,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contraindications,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administration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methods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component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products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30" dirty="0">
                <a:latin typeface="Arial MT"/>
                <a:cs typeface="Arial MT"/>
              </a:rPr>
              <a:t>Tactical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2DF1FF67-9665-A9D9-BCD9-E658A4B50A9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6622" y="1088606"/>
            <a:ext cx="11449049" cy="49718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487108" y="1250631"/>
            <a:ext cx="11308080" cy="4785360"/>
            <a:chOff x="487108" y="1250631"/>
            <a:chExt cx="11308080" cy="4785360"/>
          </a:xfrm>
        </p:grpSpPr>
        <p:sp>
          <p:nvSpPr>
            <p:cNvPr id="5" name="object 5"/>
            <p:cNvSpPr/>
            <p:nvPr/>
          </p:nvSpPr>
          <p:spPr>
            <a:xfrm>
              <a:off x="501395" y="1264918"/>
              <a:ext cx="11279505" cy="4756785"/>
            </a:xfrm>
            <a:custGeom>
              <a:avLst/>
              <a:gdLst/>
              <a:ahLst/>
              <a:cxnLst/>
              <a:rect l="l" t="t" r="r" b="b"/>
              <a:pathLst>
                <a:path w="11279505" h="4756785">
                  <a:moveTo>
                    <a:pt x="0" y="151968"/>
                  </a:moveTo>
                  <a:lnTo>
                    <a:pt x="7747" y="103932"/>
                  </a:lnTo>
                  <a:lnTo>
                    <a:pt x="29319" y="62215"/>
                  </a:lnTo>
                  <a:lnTo>
                    <a:pt x="62215" y="29319"/>
                  </a:lnTo>
                  <a:lnTo>
                    <a:pt x="103932" y="7747"/>
                  </a:lnTo>
                  <a:lnTo>
                    <a:pt x="151968" y="0"/>
                  </a:lnTo>
                  <a:lnTo>
                    <a:pt x="11127155" y="0"/>
                  </a:lnTo>
                  <a:lnTo>
                    <a:pt x="11175191" y="7747"/>
                  </a:lnTo>
                  <a:lnTo>
                    <a:pt x="11216908" y="29319"/>
                  </a:lnTo>
                  <a:lnTo>
                    <a:pt x="11249804" y="62215"/>
                  </a:lnTo>
                  <a:lnTo>
                    <a:pt x="11271377" y="103932"/>
                  </a:lnTo>
                  <a:lnTo>
                    <a:pt x="11279124" y="151968"/>
                  </a:lnTo>
                  <a:lnTo>
                    <a:pt x="11279124" y="4604435"/>
                  </a:lnTo>
                  <a:lnTo>
                    <a:pt x="11271377" y="4652471"/>
                  </a:lnTo>
                  <a:lnTo>
                    <a:pt x="11249804" y="4694188"/>
                  </a:lnTo>
                  <a:lnTo>
                    <a:pt x="11216908" y="4727084"/>
                  </a:lnTo>
                  <a:lnTo>
                    <a:pt x="11175191" y="4748657"/>
                  </a:lnTo>
                  <a:lnTo>
                    <a:pt x="11127155" y="4756404"/>
                  </a:lnTo>
                  <a:lnTo>
                    <a:pt x="151968" y="4756404"/>
                  </a:lnTo>
                  <a:lnTo>
                    <a:pt x="103932" y="4748657"/>
                  </a:lnTo>
                  <a:lnTo>
                    <a:pt x="62215" y="4727084"/>
                  </a:lnTo>
                  <a:lnTo>
                    <a:pt x="29319" y="4694188"/>
                  </a:lnTo>
                  <a:lnTo>
                    <a:pt x="7746" y="4652471"/>
                  </a:lnTo>
                  <a:lnTo>
                    <a:pt x="0" y="4604435"/>
                  </a:lnTo>
                  <a:lnTo>
                    <a:pt x="0" y="151968"/>
                  </a:lnTo>
                  <a:close/>
                </a:path>
              </a:pathLst>
            </a:custGeom>
            <a:ln w="28575">
              <a:solidFill>
                <a:srgbClr val="D7D9D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13231" y="1921763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5" y="0"/>
                  </a:lnTo>
                </a:path>
              </a:pathLst>
            </a:custGeom>
            <a:ln w="28575">
              <a:solidFill>
                <a:srgbClr val="898B8B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85312" y="1347529"/>
            <a:ext cx="30797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solidFill>
                  <a:srgbClr val="BB8542"/>
                </a:solidFill>
                <a:latin typeface="Arial"/>
                <a:cs typeface="Arial"/>
              </a:rPr>
              <a:t>1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57804" y="6458579"/>
            <a:ext cx="213590" cy="213600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5697523" y="6459348"/>
            <a:ext cx="219075" cy="219075"/>
            <a:chOff x="5697523" y="6459348"/>
            <a:chExt cx="219075" cy="21907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03871" y="6465698"/>
              <a:ext cx="205976" cy="20597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97523" y="6459348"/>
              <a:ext cx="218676" cy="21867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767019" y="2083869"/>
            <a:ext cx="183515" cy="2512060"/>
            <a:chOff x="767019" y="2083869"/>
            <a:chExt cx="183515" cy="2512060"/>
          </a:xfrm>
        </p:grpSpPr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7019" y="3376432"/>
              <a:ext cx="183083" cy="18308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7019" y="4010145"/>
              <a:ext cx="183083" cy="18308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67019" y="4412279"/>
              <a:ext cx="183083" cy="18308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73369" y="2090219"/>
              <a:ext cx="170383" cy="17038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67019" y="2083869"/>
              <a:ext cx="183083" cy="183083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1103471" y="739997"/>
            <a:ext cx="10436860" cy="1102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18005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TERMINAL</a:t>
            </a:r>
            <a:r>
              <a:rPr sz="2400" b="1" spc="-5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LEARNING</a:t>
            </a:r>
            <a:r>
              <a:rPr sz="24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OBJECTIVES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730"/>
              </a:lnSpc>
              <a:spcBef>
                <a:spcPts val="2165"/>
              </a:spcBef>
            </a:pPr>
            <a:r>
              <a:rPr sz="1600" b="1" spc="-5" dirty="0">
                <a:latin typeface="Arial"/>
                <a:cs typeface="Arial"/>
              </a:rPr>
              <a:t>Given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 scenario,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fluid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resuscitation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as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part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the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management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 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hemorrhagic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shock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on</a:t>
            </a:r>
            <a:r>
              <a:rPr sz="1600" b="1" dirty="0">
                <a:latin typeface="Arial"/>
                <a:cs typeface="Arial"/>
              </a:rPr>
              <a:t> 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trauma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casualty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during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Field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Care in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accordance with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821722" y="6060431"/>
            <a:ext cx="5969635" cy="366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755"/>
              </a:lnSpc>
            </a:pPr>
            <a:r>
              <a:rPr sz="2400" b="1" spc="-70" dirty="0">
                <a:latin typeface="Arial"/>
                <a:cs typeface="Arial"/>
              </a:rPr>
              <a:t>11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BB8542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17814" y="6417899"/>
            <a:ext cx="167005" cy="309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310"/>
              </a:lnSpc>
            </a:pP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91999" y="6456312"/>
            <a:ext cx="2648585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=</a:t>
            </a:r>
            <a:r>
              <a:rPr sz="1400" spc="-20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b="1" spc="-20" dirty="0">
                <a:solidFill>
                  <a:srgbClr val="2D3334"/>
                </a:solidFill>
                <a:latin typeface="Arial"/>
                <a:cs typeface="Arial"/>
              </a:rPr>
              <a:t>Terminal</a:t>
            </a:r>
            <a:r>
              <a:rPr sz="1400" b="1" spc="-15" dirty="0">
                <a:solidFill>
                  <a:srgbClr val="2D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D3334"/>
                </a:solidFill>
                <a:latin typeface="Arial"/>
                <a:cs typeface="Arial"/>
              </a:rPr>
              <a:t>Learning</a:t>
            </a:r>
            <a:r>
              <a:rPr sz="1400" b="1" spc="-30" dirty="0">
                <a:solidFill>
                  <a:srgbClr val="2D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D3334"/>
                </a:solidFill>
                <a:latin typeface="Arial"/>
                <a:cs typeface="Arial"/>
              </a:rPr>
              <a:t>Objectives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19171" y="6456312"/>
            <a:ext cx="141097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=</a:t>
            </a:r>
            <a:r>
              <a:rPr sz="1400" spc="-40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Cognitive</a:t>
            </a:r>
            <a:r>
              <a:rPr sz="1400" spc="-45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999721" y="6456312"/>
            <a:ext cx="1685925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=</a:t>
            </a:r>
            <a:r>
              <a:rPr sz="1400" spc="-40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Performance</a:t>
            </a:r>
            <a:r>
              <a:rPr sz="1400" spc="-55" dirty="0">
                <a:solidFill>
                  <a:srgbClr val="2D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D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  <p:sp>
        <p:nvSpPr>
          <p:cNvPr id="19" name="object 19"/>
          <p:cNvSpPr txBox="1"/>
          <p:nvPr/>
        </p:nvSpPr>
        <p:spPr>
          <a:xfrm>
            <a:off x="1029843" y="1927419"/>
            <a:ext cx="9225915" cy="2961005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63500">
              <a:lnSpc>
                <a:spcPct val="100000"/>
              </a:lnSpc>
              <a:spcBef>
                <a:spcPts val="1105"/>
              </a:spcBef>
              <a:tabLst>
                <a:tab pos="660400" algn="l"/>
              </a:tabLst>
            </a:pPr>
            <a:r>
              <a:rPr sz="1600" b="1" spc="-5" dirty="0">
                <a:latin typeface="Arial"/>
                <a:cs typeface="Arial"/>
              </a:rPr>
              <a:t>13.8	</a:t>
            </a: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administration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trauma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spc="-5" dirty="0">
                <a:latin typeface="Arial MT"/>
                <a:cs typeface="Arial MT"/>
              </a:rPr>
              <a:t> Field Care.</a:t>
            </a:r>
            <a:endParaRPr sz="1600">
              <a:latin typeface="Arial MT"/>
              <a:cs typeface="Arial MT"/>
            </a:endParaRPr>
          </a:p>
          <a:p>
            <a:pPr marL="1026794" indent="-227965">
              <a:lnSpc>
                <a:spcPct val="100000"/>
              </a:lnSpc>
              <a:spcBef>
                <a:spcPts val="1010"/>
              </a:spcBef>
              <a:buAutoNum type="alphaLcPeriod"/>
              <a:tabLst>
                <a:tab pos="1027430" algn="l"/>
              </a:tabLst>
            </a:pPr>
            <a:r>
              <a:rPr sz="1600" spc="-5" dirty="0">
                <a:latin typeface="Arial MT"/>
                <a:cs typeface="Arial MT"/>
              </a:rPr>
              <a:t>Determine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 type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with EldonCard</a:t>
            </a:r>
            <a:r>
              <a:rPr sz="1575" spc="-7" baseline="26455" dirty="0">
                <a:latin typeface="Arial MT"/>
                <a:cs typeface="Arial MT"/>
              </a:rPr>
              <a:t>®</a:t>
            </a:r>
            <a:endParaRPr sz="1575" baseline="26455">
              <a:latin typeface="Arial MT"/>
              <a:cs typeface="Arial MT"/>
            </a:endParaRPr>
          </a:p>
          <a:p>
            <a:pPr marL="1026794" indent="-227329">
              <a:lnSpc>
                <a:spcPct val="100000"/>
              </a:lnSpc>
              <a:spcBef>
                <a:spcPts val="405"/>
              </a:spcBef>
              <a:buAutoNum type="alphaLcPeriod"/>
              <a:tabLst>
                <a:tab pos="1027430" algn="l"/>
              </a:tabLst>
            </a:pPr>
            <a:r>
              <a:rPr sz="1600" spc="-5" dirty="0">
                <a:latin typeface="Arial MT"/>
                <a:cs typeface="Arial MT"/>
              </a:rPr>
              <a:t>Donor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collection</a:t>
            </a:r>
            <a:endParaRPr sz="1600">
              <a:latin typeface="Arial MT"/>
              <a:cs typeface="Arial MT"/>
            </a:endParaRPr>
          </a:p>
          <a:p>
            <a:pPr marL="1004569" indent="-205104">
              <a:lnSpc>
                <a:spcPct val="100000"/>
              </a:lnSpc>
              <a:spcBef>
                <a:spcPts val="409"/>
              </a:spcBef>
              <a:buAutoNum type="alphaLcPeriod"/>
              <a:tabLst>
                <a:tab pos="1005205" algn="l"/>
              </a:tabLst>
            </a:pPr>
            <a:r>
              <a:rPr sz="1600" spc="-5" dirty="0">
                <a:latin typeface="Arial MT"/>
                <a:cs typeface="Arial MT"/>
              </a:rPr>
              <a:t>Administration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 blood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products</a:t>
            </a:r>
            <a:endParaRPr sz="1600">
              <a:latin typeface="Arial MT"/>
              <a:cs typeface="Arial MT"/>
            </a:endParaRPr>
          </a:p>
          <a:p>
            <a:pPr marL="660400" marR="431800" lvl="1" indent="-589915">
              <a:lnSpc>
                <a:spcPct val="100000"/>
              </a:lnSpc>
              <a:spcBef>
                <a:spcPts val="600"/>
              </a:spcBef>
              <a:buFont typeface="Arial"/>
              <a:buAutoNum type="arabicPeriod" startAt="9"/>
              <a:tabLst>
                <a:tab pos="660400" algn="l"/>
                <a:tab pos="661035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signs,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symptoms,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considerations,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treatment</a:t>
            </a:r>
            <a:r>
              <a:rPr sz="1600" spc="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strategies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transfusion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complications.</a:t>
            </a:r>
            <a:endParaRPr sz="1600">
              <a:latin typeface="Arial MT"/>
              <a:cs typeface="Arial MT"/>
            </a:endParaRPr>
          </a:p>
          <a:p>
            <a:pPr marL="660400" lvl="1" indent="-605155">
              <a:lnSpc>
                <a:spcPct val="100000"/>
              </a:lnSpc>
              <a:spcBef>
                <a:spcPts val="1200"/>
              </a:spcBef>
              <a:buFont typeface="Arial"/>
              <a:buAutoNum type="arabicPeriod" startAt="9"/>
              <a:tabLst>
                <a:tab pos="661035" algn="l"/>
              </a:tabLst>
            </a:pPr>
            <a:r>
              <a:rPr sz="1600" spc="-5" dirty="0">
                <a:latin typeface="Arial MT"/>
                <a:cs typeface="Arial MT"/>
              </a:rPr>
              <a:t>Describe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considerations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principles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banking in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60400" marR="17780" lvl="1" indent="-605155">
              <a:lnSpc>
                <a:spcPts val="1860"/>
              </a:lnSpc>
              <a:spcBef>
                <a:spcPts val="1375"/>
              </a:spcBef>
              <a:buFont typeface="Arial"/>
              <a:buAutoNum type="arabicPeriod" startAt="9"/>
              <a:tabLst>
                <a:tab pos="661035" algn="l"/>
              </a:tabLst>
            </a:pPr>
            <a:r>
              <a:rPr sz="2400" spc="-7" baseline="1736" dirty="0">
                <a:latin typeface="Arial MT"/>
                <a:cs typeface="Arial MT"/>
              </a:rPr>
              <a:t>Identify</a:t>
            </a:r>
            <a:r>
              <a:rPr sz="2400" spc="30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any</a:t>
            </a:r>
            <a:r>
              <a:rPr sz="2400" spc="2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evidence-based</a:t>
            </a:r>
            <a:r>
              <a:rPr sz="2400" spc="-2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medicine,</a:t>
            </a:r>
            <a:r>
              <a:rPr sz="2400" spc="7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best</a:t>
            </a:r>
            <a:r>
              <a:rPr sz="2400" spc="30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practices,</a:t>
            </a:r>
            <a:r>
              <a:rPr sz="2400" spc="7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casualty</a:t>
            </a:r>
            <a:r>
              <a:rPr sz="2400" spc="7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data,</a:t>
            </a:r>
            <a:r>
              <a:rPr sz="2400" spc="37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and</a:t>
            </a:r>
            <a:r>
              <a:rPr sz="2400" spc="15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Subject</a:t>
            </a:r>
            <a:r>
              <a:rPr sz="2400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Matter</a:t>
            </a:r>
            <a:r>
              <a:rPr sz="2400" spc="52" baseline="1736" dirty="0">
                <a:latin typeface="Arial MT"/>
                <a:cs typeface="Arial MT"/>
              </a:rPr>
              <a:t> </a:t>
            </a:r>
            <a:r>
              <a:rPr sz="2400" spc="-7" baseline="1736" dirty="0">
                <a:latin typeface="Arial MT"/>
                <a:cs typeface="Arial MT"/>
              </a:rPr>
              <a:t>Expert </a:t>
            </a:r>
            <a:r>
              <a:rPr sz="2400" spc="-644" baseline="1736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consensus 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management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hemorrhagic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shock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fluid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CD54F175-3D48-980F-B0EE-46047B68101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1100" y="1219200"/>
            <a:ext cx="11449049" cy="483488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D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52791" y="783639"/>
            <a:ext cx="3166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MARCH</a:t>
            </a:r>
            <a:r>
              <a:rPr sz="3600" spc="-80" dirty="0">
                <a:solidFill>
                  <a:srgbClr val="FFFFFF"/>
                </a:solidFill>
              </a:rPr>
              <a:t> </a:t>
            </a:r>
            <a:r>
              <a:rPr sz="3600" spc="-120" dirty="0">
                <a:solidFill>
                  <a:srgbClr val="FFFFFF"/>
                </a:solidFill>
              </a:rPr>
              <a:t>PAWS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282702" y="4803647"/>
            <a:ext cx="389890" cy="451484"/>
          </a:xfrm>
          <a:custGeom>
            <a:avLst/>
            <a:gdLst/>
            <a:ahLst/>
            <a:cxnLst/>
            <a:rect l="l" t="t" r="r" b="b"/>
            <a:pathLst>
              <a:path w="389890" h="451485">
                <a:moveTo>
                  <a:pt x="0" y="0"/>
                </a:moveTo>
                <a:lnTo>
                  <a:pt x="0" y="451104"/>
                </a:lnTo>
                <a:lnTo>
                  <a:pt x="389382" y="22555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795527" y="2935985"/>
            <a:ext cx="756920" cy="2473960"/>
            <a:chOff x="795527" y="2935985"/>
            <a:chExt cx="756920" cy="2473960"/>
          </a:xfrm>
        </p:grpSpPr>
        <p:sp>
          <p:nvSpPr>
            <p:cNvPr id="8" name="object 8"/>
            <p:cNvSpPr/>
            <p:nvPr/>
          </p:nvSpPr>
          <p:spPr>
            <a:xfrm>
              <a:off x="795527" y="2935985"/>
              <a:ext cx="756920" cy="756285"/>
            </a:xfrm>
            <a:custGeom>
              <a:avLst/>
              <a:gdLst/>
              <a:ahLst/>
              <a:cxnLst/>
              <a:rect l="l" t="t" r="r" b="b"/>
              <a:pathLst>
                <a:path w="756919" h="756285">
                  <a:moveTo>
                    <a:pt x="378333" y="0"/>
                  </a:moveTo>
                  <a:lnTo>
                    <a:pt x="330874" y="2944"/>
                  </a:lnTo>
                  <a:lnTo>
                    <a:pt x="285175" y="11542"/>
                  </a:lnTo>
                  <a:lnTo>
                    <a:pt x="241590" y="25440"/>
                  </a:lnTo>
                  <a:lnTo>
                    <a:pt x="200474" y="44282"/>
                  </a:lnTo>
                  <a:lnTo>
                    <a:pt x="162180" y="67716"/>
                  </a:lnTo>
                  <a:lnTo>
                    <a:pt x="127064" y="95386"/>
                  </a:lnTo>
                  <a:lnTo>
                    <a:pt x="95480" y="126939"/>
                  </a:lnTo>
                  <a:lnTo>
                    <a:pt x="67783" y="162019"/>
                  </a:lnTo>
                  <a:lnTo>
                    <a:pt x="44326" y="200274"/>
                  </a:lnTo>
                  <a:lnTo>
                    <a:pt x="25465" y="241349"/>
                  </a:lnTo>
                  <a:lnTo>
                    <a:pt x="11554" y="284890"/>
                  </a:lnTo>
                  <a:lnTo>
                    <a:pt x="2947" y="330542"/>
                  </a:lnTo>
                  <a:lnTo>
                    <a:pt x="0" y="377951"/>
                  </a:lnTo>
                  <a:lnTo>
                    <a:pt x="2947" y="425361"/>
                  </a:lnTo>
                  <a:lnTo>
                    <a:pt x="11554" y="471013"/>
                  </a:lnTo>
                  <a:lnTo>
                    <a:pt x="25465" y="514554"/>
                  </a:lnTo>
                  <a:lnTo>
                    <a:pt x="44326" y="555629"/>
                  </a:lnTo>
                  <a:lnTo>
                    <a:pt x="67783" y="593884"/>
                  </a:lnTo>
                  <a:lnTo>
                    <a:pt x="95480" y="628964"/>
                  </a:lnTo>
                  <a:lnTo>
                    <a:pt x="127064" y="660517"/>
                  </a:lnTo>
                  <a:lnTo>
                    <a:pt x="162180" y="688187"/>
                  </a:lnTo>
                  <a:lnTo>
                    <a:pt x="200474" y="711621"/>
                  </a:lnTo>
                  <a:lnTo>
                    <a:pt x="241590" y="730463"/>
                  </a:lnTo>
                  <a:lnTo>
                    <a:pt x="285175" y="744361"/>
                  </a:lnTo>
                  <a:lnTo>
                    <a:pt x="330874" y="752959"/>
                  </a:lnTo>
                  <a:lnTo>
                    <a:pt x="378333" y="755904"/>
                  </a:lnTo>
                  <a:lnTo>
                    <a:pt x="425791" y="752959"/>
                  </a:lnTo>
                  <a:lnTo>
                    <a:pt x="471490" y="744361"/>
                  </a:lnTo>
                  <a:lnTo>
                    <a:pt x="515075" y="730463"/>
                  </a:lnTo>
                  <a:lnTo>
                    <a:pt x="556191" y="711621"/>
                  </a:lnTo>
                  <a:lnTo>
                    <a:pt x="594485" y="688187"/>
                  </a:lnTo>
                  <a:lnTo>
                    <a:pt x="629601" y="660517"/>
                  </a:lnTo>
                  <a:lnTo>
                    <a:pt x="661185" y="628964"/>
                  </a:lnTo>
                  <a:lnTo>
                    <a:pt x="688882" y="593884"/>
                  </a:lnTo>
                  <a:lnTo>
                    <a:pt x="712339" y="555629"/>
                  </a:lnTo>
                  <a:lnTo>
                    <a:pt x="731200" y="514554"/>
                  </a:lnTo>
                  <a:lnTo>
                    <a:pt x="745111" y="471013"/>
                  </a:lnTo>
                  <a:lnTo>
                    <a:pt x="753718" y="425361"/>
                  </a:lnTo>
                  <a:lnTo>
                    <a:pt x="756666" y="377951"/>
                  </a:lnTo>
                  <a:lnTo>
                    <a:pt x="753718" y="330542"/>
                  </a:lnTo>
                  <a:lnTo>
                    <a:pt x="745111" y="284890"/>
                  </a:lnTo>
                  <a:lnTo>
                    <a:pt x="731200" y="241349"/>
                  </a:lnTo>
                  <a:lnTo>
                    <a:pt x="712339" y="200274"/>
                  </a:lnTo>
                  <a:lnTo>
                    <a:pt x="688882" y="162019"/>
                  </a:lnTo>
                  <a:lnTo>
                    <a:pt x="661185" y="126939"/>
                  </a:lnTo>
                  <a:lnTo>
                    <a:pt x="629601" y="95386"/>
                  </a:lnTo>
                  <a:lnTo>
                    <a:pt x="594485" y="67716"/>
                  </a:lnTo>
                  <a:lnTo>
                    <a:pt x="556191" y="44282"/>
                  </a:lnTo>
                  <a:lnTo>
                    <a:pt x="515075" y="25440"/>
                  </a:lnTo>
                  <a:lnTo>
                    <a:pt x="471490" y="11542"/>
                  </a:lnTo>
                  <a:lnTo>
                    <a:pt x="425791" y="2944"/>
                  </a:lnTo>
                  <a:lnTo>
                    <a:pt x="378333" y="0"/>
                  </a:lnTo>
                  <a:close/>
                </a:path>
              </a:pathLst>
            </a:custGeom>
            <a:solidFill>
              <a:srgbClr val="8AB7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95527" y="3794759"/>
              <a:ext cx="756920" cy="756285"/>
            </a:xfrm>
            <a:custGeom>
              <a:avLst/>
              <a:gdLst/>
              <a:ahLst/>
              <a:cxnLst/>
              <a:rect l="l" t="t" r="r" b="b"/>
              <a:pathLst>
                <a:path w="756919" h="756285">
                  <a:moveTo>
                    <a:pt x="378333" y="0"/>
                  </a:moveTo>
                  <a:lnTo>
                    <a:pt x="330874" y="2944"/>
                  </a:lnTo>
                  <a:lnTo>
                    <a:pt x="285175" y="11542"/>
                  </a:lnTo>
                  <a:lnTo>
                    <a:pt x="241590" y="25440"/>
                  </a:lnTo>
                  <a:lnTo>
                    <a:pt x="200474" y="44282"/>
                  </a:lnTo>
                  <a:lnTo>
                    <a:pt x="162180" y="67716"/>
                  </a:lnTo>
                  <a:lnTo>
                    <a:pt x="127064" y="95386"/>
                  </a:lnTo>
                  <a:lnTo>
                    <a:pt x="95480" y="126939"/>
                  </a:lnTo>
                  <a:lnTo>
                    <a:pt x="67783" y="162019"/>
                  </a:lnTo>
                  <a:lnTo>
                    <a:pt x="44326" y="200274"/>
                  </a:lnTo>
                  <a:lnTo>
                    <a:pt x="25465" y="241349"/>
                  </a:lnTo>
                  <a:lnTo>
                    <a:pt x="11554" y="284890"/>
                  </a:lnTo>
                  <a:lnTo>
                    <a:pt x="2947" y="330542"/>
                  </a:lnTo>
                  <a:lnTo>
                    <a:pt x="0" y="377951"/>
                  </a:lnTo>
                  <a:lnTo>
                    <a:pt x="2947" y="425361"/>
                  </a:lnTo>
                  <a:lnTo>
                    <a:pt x="11554" y="471013"/>
                  </a:lnTo>
                  <a:lnTo>
                    <a:pt x="25465" y="514554"/>
                  </a:lnTo>
                  <a:lnTo>
                    <a:pt x="44326" y="555629"/>
                  </a:lnTo>
                  <a:lnTo>
                    <a:pt x="67783" y="593884"/>
                  </a:lnTo>
                  <a:lnTo>
                    <a:pt x="95480" y="628964"/>
                  </a:lnTo>
                  <a:lnTo>
                    <a:pt x="127064" y="660517"/>
                  </a:lnTo>
                  <a:lnTo>
                    <a:pt x="162180" y="688187"/>
                  </a:lnTo>
                  <a:lnTo>
                    <a:pt x="200474" y="711621"/>
                  </a:lnTo>
                  <a:lnTo>
                    <a:pt x="241590" y="730463"/>
                  </a:lnTo>
                  <a:lnTo>
                    <a:pt x="285175" y="744361"/>
                  </a:lnTo>
                  <a:lnTo>
                    <a:pt x="330874" y="752959"/>
                  </a:lnTo>
                  <a:lnTo>
                    <a:pt x="378333" y="755904"/>
                  </a:lnTo>
                  <a:lnTo>
                    <a:pt x="425791" y="752959"/>
                  </a:lnTo>
                  <a:lnTo>
                    <a:pt x="471490" y="744361"/>
                  </a:lnTo>
                  <a:lnTo>
                    <a:pt x="515075" y="730463"/>
                  </a:lnTo>
                  <a:lnTo>
                    <a:pt x="556191" y="711621"/>
                  </a:lnTo>
                  <a:lnTo>
                    <a:pt x="594485" y="688187"/>
                  </a:lnTo>
                  <a:lnTo>
                    <a:pt x="629601" y="660517"/>
                  </a:lnTo>
                  <a:lnTo>
                    <a:pt x="661185" y="628964"/>
                  </a:lnTo>
                  <a:lnTo>
                    <a:pt x="688882" y="593884"/>
                  </a:lnTo>
                  <a:lnTo>
                    <a:pt x="712339" y="555629"/>
                  </a:lnTo>
                  <a:lnTo>
                    <a:pt x="731200" y="514554"/>
                  </a:lnTo>
                  <a:lnTo>
                    <a:pt x="745111" y="471013"/>
                  </a:lnTo>
                  <a:lnTo>
                    <a:pt x="753718" y="425361"/>
                  </a:lnTo>
                  <a:lnTo>
                    <a:pt x="756666" y="377951"/>
                  </a:lnTo>
                  <a:lnTo>
                    <a:pt x="753718" y="330542"/>
                  </a:lnTo>
                  <a:lnTo>
                    <a:pt x="745111" y="284890"/>
                  </a:lnTo>
                  <a:lnTo>
                    <a:pt x="731200" y="241349"/>
                  </a:lnTo>
                  <a:lnTo>
                    <a:pt x="712339" y="200274"/>
                  </a:lnTo>
                  <a:lnTo>
                    <a:pt x="688882" y="162019"/>
                  </a:lnTo>
                  <a:lnTo>
                    <a:pt x="661185" y="126939"/>
                  </a:lnTo>
                  <a:lnTo>
                    <a:pt x="629601" y="95386"/>
                  </a:lnTo>
                  <a:lnTo>
                    <a:pt x="594485" y="67716"/>
                  </a:lnTo>
                  <a:lnTo>
                    <a:pt x="556191" y="44282"/>
                  </a:lnTo>
                  <a:lnTo>
                    <a:pt x="515075" y="25440"/>
                  </a:lnTo>
                  <a:lnTo>
                    <a:pt x="471490" y="11542"/>
                  </a:lnTo>
                  <a:lnTo>
                    <a:pt x="425791" y="2944"/>
                  </a:lnTo>
                  <a:lnTo>
                    <a:pt x="378333" y="0"/>
                  </a:lnTo>
                  <a:close/>
                </a:path>
              </a:pathLst>
            </a:custGeom>
            <a:solidFill>
              <a:srgbClr val="798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95527" y="4653533"/>
              <a:ext cx="756920" cy="756285"/>
            </a:xfrm>
            <a:custGeom>
              <a:avLst/>
              <a:gdLst/>
              <a:ahLst/>
              <a:cxnLst/>
              <a:rect l="l" t="t" r="r" b="b"/>
              <a:pathLst>
                <a:path w="756919" h="756285">
                  <a:moveTo>
                    <a:pt x="378333" y="0"/>
                  </a:moveTo>
                  <a:lnTo>
                    <a:pt x="330874" y="2944"/>
                  </a:lnTo>
                  <a:lnTo>
                    <a:pt x="285175" y="11542"/>
                  </a:lnTo>
                  <a:lnTo>
                    <a:pt x="241590" y="25440"/>
                  </a:lnTo>
                  <a:lnTo>
                    <a:pt x="200474" y="44282"/>
                  </a:lnTo>
                  <a:lnTo>
                    <a:pt x="162180" y="67716"/>
                  </a:lnTo>
                  <a:lnTo>
                    <a:pt x="127064" y="95386"/>
                  </a:lnTo>
                  <a:lnTo>
                    <a:pt x="95480" y="126939"/>
                  </a:lnTo>
                  <a:lnTo>
                    <a:pt x="67783" y="162019"/>
                  </a:lnTo>
                  <a:lnTo>
                    <a:pt x="44326" y="200274"/>
                  </a:lnTo>
                  <a:lnTo>
                    <a:pt x="25465" y="241349"/>
                  </a:lnTo>
                  <a:lnTo>
                    <a:pt x="11554" y="284890"/>
                  </a:lnTo>
                  <a:lnTo>
                    <a:pt x="2947" y="330542"/>
                  </a:lnTo>
                  <a:lnTo>
                    <a:pt x="0" y="377951"/>
                  </a:lnTo>
                  <a:lnTo>
                    <a:pt x="2947" y="425361"/>
                  </a:lnTo>
                  <a:lnTo>
                    <a:pt x="11554" y="471013"/>
                  </a:lnTo>
                  <a:lnTo>
                    <a:pt x="25465" y="514554"/>
                  </a:lnTo>
                  <a:lnTo>
                    <a:pt x="44326" y="555629"/>
                  </a:lnTo>
                  <a:lnTo>
                    <a:pt x="67783" y="593884"/>
                  </a:lnTo>
                  <a:lnTo>
                    <a:pt x="95480" y="628964"/>
                  </a:lnTo>
                  <a:lnTo>
                    <a:pt x="127064" y="660517"/>
                  </a:lnTo>
                  <a:lnTo>
                    <a:pt x="162180" y="688187"/>
                  </a:lnTo>
                  <a:lnTo>
                    <a:pt x="200474" y="711621"/>
                  </a:lnTo>
                  <a:lnTo>
                    <a:pt x="241590" y="730463"/>
                  </a:lnTo>
                  <a:lnTo>
                    <a:pt x="285175" y="744361"/>
                  </a:lnTo>
                  <a:lnTo>
                    <a:pt x="330874" y="752959"/>
                  </a:lnTo>
                  <a:lnTo>
                    <a:pt x="378333" y="755904"/>
                  </a:lnTo>
                  <a:lnTo>
                    <a:pt x="425791" y="752959"/>
                  </a:lnTo>
                  <a:lnTo>
                    <a:pt x="471490" y="744361"/>
                  </a:lnTo>
                  <a:lnTo>
                    <a:pt x="515075" y="730463"/>
                  </a:lnTo>
                  <a:lnTo>
                    <a:pt x="556191" y="711621"/>
                  </a:lnTo>
                  <a:lnTo>
                    <a:pt x="594485" y="688187"/>
                  </a:lnTo>
                  <a:lnTo>
                    <a:pt x="629601" y="660517"/>
                  </a:lnTo>
                  <a:lnTo>
                    <a:pt x="661185" y="628964"/>
                  </a:lnTo>
                  <a:lnTo>
                    <a:pt x="688882" y="593884"/>
                  </a:lnTo>
                  <a:lnTo>
                    <a:pt x="712339" y="555629"/>
                  </a:lnTo>
                  <a:lnTo>
                    <a:pt x="731200" y="514554"/>
                  </a:lnTo>
                  <a:lnTo>
                    <a:pt x="745111" y="471013"/>
                  </a:lnTo>
                  <a:lnTo>
                    <a:pt x="753718" y="425361"/>
                  </a:lnTo>
                  <a:lnTo>
                    <a:pt x="756666" y="377951"/>
                  </a:lnTo>
                  <a:lnTo>
                    <a:pt x="753718" y="330542"/>
                  </a:lnTo>
                  <a:lnTo>
                    <a:pt x="745111" y="284890"/>
                  </a:lnTo>
                  <a:lnTo>
                    <a:pt x="731200" y="241349"/>
                  </a:lnTo>
                  <a:lnTo>
                    <a:pt x="712339" y="200274"/>
                  </a:lnTo>
                  <a:lnTo>
                    <a:pt x="688882" y="162019"/>
                  </a:lnTo>
                  <a:lnTo>
                    <a:pt x="661185" y="126939"/>
                  </a:lnTo>
                  <a:lnTo>
                    <a:pt x="629601" y="95386"/>
                  </a:lnTo>
                  <a:lnTo>
                    <a:pt x="594485" y="67716"/>
                  </a:lnTo>
                  <a:lnTo>
                    <a:pt x="556191" y="44282"/>
                  </a:lnTo>
                  <a:lnTo>
                    <a:pt x="515075" y="25440"/>
                  </a:lnTo>
                  <a:lnTo>
                    <a:pt x="471490" y="11542"/>
                  </a:lnTo>
                  <a:lnTo>
                    <a:pt x="425791" y="2944"/>
                  </a:lnTo>
                  <a:lnTo>
                    <a:pt x="378333" y="0"/>
                  </a:lnTo>
                  <a:close/>
                </a:path>
              </a:pathLst>
            </a:custGeom>
            <a:solidFill>
              <a:srgbClr val="F164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963072" y="4681288"/>
            <a:ext cx="421005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712563" y="4828138"/>
            <a:ext cx="21012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10005" y="5512308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7952" y="0"/>
                </a:moveTo>
                <a:lnTo>
                  <a:pt x="330542" y="2944"/>
                </a:lnTo>
                <a:lnTo>
                  <a:pt x="284890" y="11542"/>
                </a:lnTo>
                <a:lnTo>
                  <a:pt x="241349" y="25440"/>
                </a:lnTo>
                <a:lnTo>
                  <a:pt x="200274" y="44282"/>
                </a:lnTo>
                <a:lnTo>
                  <a:pt x="162019" y="67716"/>
                </a:lnTo>
                <a:lnTo>
                  <a:pt x="126939" y="95386"/>
                </a:lnTo>
                <a:lnTo>
                  <a:pt x="95386" y="126939"/>
                </a:lnTo>
                <a:lnTo>
                  <a:pt x="67716" y="162019"/>
                </a:lnTo>
                <a:lnTo>
                  <a:pt x="44282" y="200274"/>
                </a:lnTo>
                <a:lnTo>
                  <a:pt x="25440" y="241349"/>
                </a:lnTo>
                <a:lnTo>
                  <a:pt x="11542" y="284890"/>
                </a:lnTo>
                <a:lnTo>
                  <a:pt x="2944" y="330542"/>
                </a:lnTo>
                <a:lnTo>
                  <a:pt x="0" y="377952"/>
                </a:lnTo>
                <a:lnTo>
                  <a:pt x="2944" y="425361"/>
                </a:lnTo>
                <a:lnTo>
                  <a:pt x="11542" y="471013"/>
                </a:lnTo>
                <a:lnTo>
                  <a:pt x="25440" y="514554"/>
                </a:lnTo>
                <a:lnTo>
                  <a:pt x="44282" y="555629"/>
                </a:lnTo>
                <a:lnTo>
                  <a:pt x="67716" y="593884"/>
                </a:lnTo>
                <a:lnTo>
                  <a:pt x="95386" y="628964"/>
                </a:lnTo>
                <a:lnTo>
                  <a:pt x="126939" y="660517"/>
                </a:lnTo>
                <a:lnTo>
                  <a:pt x="162019" y="688187"/>
                </a:lnTo>
                <a:lnTo>
                  <a:pt x="200274" y="711621"/>
                </a:lnTo>
                <a:lnTo>
                  <a:pt x="241349" y="730463"/>
                </a:lnTo>
                <a:lnTo>
                  <a:pt x="284890" y="744361"/>
                </a:lnTo>
                <a:lnTo>
                  <a:pt x="330542" y="752959"/>
                </a:lnTo>
                <a:lnTo>
                  <a:pt x="377952" y="755904"/>
                </a:lnTo>
                <a:lnTo>
                  <a:pt x="425361" y="752959"/>
                </a:lnTo>
                <a:lnTo>
                  <a:pt x="471013" y="744361"/>
                </a:lnTo>
                <a:lnTo>
                  <a:pt x="514554" y="730463"/>
                </a:lnTo>
                <a:lnTo>
                  <a:pt x="555629" y="711621"/>
                </a:lnTo>
                <a:lnTo>
                  <a:pt x="593884" y="688187"/>
                </a:lnTo>
                <a:lnTo>
                  <a:pt x="628964" y="660517"/>
                </a:lnTo>
                <a:lnTo>
                  <a:pt x="660517" y="628964"/>
                </a:lnTo>
                <a:lnTo>
                  <a:pt x="688187" y="593884"/>
                </a:lnTo>
                <a:lnTo>
                  <a:pt x="711621" y="555629"/>
                </a:lnTo>
                <a:lnTo>
                  <a:pt x="730463" y="514554"/>
                </a:lnTo>
                <a:lnTo>
                  <a:pt x="744361" y="471013"/>
                </a:lnTo>
                <a:lnTo>
                  <a:pt x="752959" y="425361"/>
                </a:lnTo>
                <a:lnTo>
                  <a:pt x="755904" y="377952"/>
                </a:lnTo>
                <a:lnTo>
                  <a:pt x="752959" y="330542"/>
                </a:lnTo>
                <a:lnTo>
                  <a:pt x="744361" y="284890"/>
                </a:lnTo>
                <a:lnTo>
                  <a:pt x="730463" y="241349"/>
                </a:lnTo>
                <a:lnTo>
                  <a:pt x="711621" y="200274"/>
                </a:lnTo>
                <a:lnTo>
                  <a:pt x="688187" y="162019"/>
                </a:lnTo>
                <a:lnTo>
                  <a:pt x="660517" y="126939"/>
                </a:lnTo>
                <a:lnTo>
                  <a:pt x="628964" y="95386"/>
                </a:lnTo>
                <a:lnTo>
                  <a:pt x="593884" y="67716"/>
                </a:lnTo>
                <a:lnTo>
                  <a:pt x="555629" y="44282"/>
                </a:lnTo>
                <a:lnTo>
                  <a:pt x="514554" y="25440"/>
                </a:lnTo>
                <a:lnTo>
                  <a:pt x="471013" y="11542"/>
                </a:lnTo>
                <a:lnTo>
                  <a:pt x="425361" y="2944"/>
                </a:lnTo>
                <a:lnTo>
                  <a:pt x="377952" y="0"/>
                </a:lnTo>
                <a:close/>
              </a:path>
            </a:pathLst>
          </a:custGeom>
          <a:solidFill>
            <a:srgbClr val="7646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963387" y="5540244"/>
            <a:ext cx="448945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H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755568" y="5499648"/>
            <a:ext cx="243459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HYPOTHERMI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4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/ 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714743" y="2977133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7952" y="0"/>
                </a:moveTo>
                <a:lnTo>
                  <a:pt x="330542" y="2944"/>
                </a:lnTo>
                <a:lnTo>
                  <a:pt x="284890" y="11542"/>
                </a:lnTo>
                <a:lnTo>
                  <a:pt x="241349" y="25440"/>
                </a:lnTo>
                <a:lnTo>
                  <a:pt x="200274" y="44282"/>
                </a:lnTo>
                <a:lnTo>
                  <a:pt x="162019" y="67716"/>
                </a:lnTo>
                <a:lnTo>
                  <a:pt x="126939" y="95386"/>
                </a:lnTo>
                <a:lnTo>
                  <a:pt x="95386" y="126939"/>
                </a:lnTo>
                <a:lnTo>
                  <a:pt x="67716" y="162019"/>
                </a:lnTo>
                <a:lnTo>
                  <a:pt x="44282" y="200274"/>
                </a:lnTo>
                <a:lnTo>
                  <a:pt x="25440" y="241349"/>
                </a:lnTo>
                <a:lnTo>
                  <a:pt x="11542" y="284890"/>
                </a:lnTo>
                <a:lnTo>
                  <a:pt x="2944" y="330542"/>
                </a:lnTo>
                <a:lnTo>
                  <a:pt x="0" y="377951"/>
                </a:lnTo>
                <a:lnTo>
                  <a:pt x="2944" y="425361"/>
                </a:lnTo>
                <a:lnTo>
                  <a:pt x="11542" y="471013"/>
                </a:lnTo>
                <a:lnTo>
                  <a:pt x="25440" y="514554"/>
                </a:lnTo>
                <a:lnTo>
                  <a:pt x="44282" y="555629"/>
                </a:lnTo>
                <a:lnTo>
                  <a:pt x="67716" y="593884"/>
                </a:lnTo>
                <a:lnTo>
                  <a:pt x="95386" y="628964"/>
                </a:lnTo>
                <a:lnTo>
                  <a:pt x="126939" y="660517"/>
                </a:lnTo>
                <a:lnTo>
                  <a:pt x="162019" y="688187"/>
                </a:lnTo>
                <a:lnTo>
                  <a:pt x="200274" y="711621"/>
                </a:lnTo>
                <a:lnTo>
                  <a:pt x="241349" y="730463"/>
                </a:lnTo>
                <a:lnTo>
                  <a:pt x="284890" y="744361"/>
                </a:lnTo>
                <a:lnTo>
                  <a:pt x="330542" y="752959"/>
                </a:lnTo>
                <a:lnTo>
                  <a:pt x="377952" y="755904"/>
                </a:lnTo>
                <a:lnTo>
                  <a:pt x="425361" y="752959"/>
                </a:lnTo>
                <a:lnTo>
                  <a:pt x="471013" y="744361"/>
                </a:lnTo>
                <a:lnTo>
                  <a:pt x="514554" y="730463"/>
                </a:lnTo>
                <a:lnTo>
                  <a:pt x="555629" y="711621"/>
                </a:lnTo>
                <a:lnTo>
                  <a:pt x="593884" y="688187"/>
                </a:lnTo>
                <a:lnTo>
                  <a:pt x="628964" y="660517"/>
                </a:lnTo>
                <a:lnTo>
                  <a:pt x="660517" y="628964"/>
                </a:lnTo>
                <a:lnTo>
                  <a:pt x="688187" y="593884"/>
                </a:lnTo>
                <a:lnTo>
                  <a:pt x="711621" y="555629"/>
                </a:lnTo>
                <a:lnTo>
                  <a:pt x="730463" y="514554"/>
                </a:lnTo>
                <a:lnTo>
                  <a:pt x="744361" y="471013"/>
                </a:lnTo>
                <a:lnTo>
                  <a:pt x="752959" y="425361"/>
                </a:lnTo>
                <a:lnTo>
                  <a:pt x="755904" y="377951"/>
                </a:lnTo>
                <a:lnTo>
                  <a:pt x="752959" y="330542"/>
                </a:lnTo>
                <a:lnTo>
                  <a:pt x="744361" y="284890"/>
                </a:lnTo>
                <a:lnTo>
                  <a:pt x="730463" y="241349"/>
                </a:lnTo>
                <a:lnTo>
                  <a:pt x="711621" y="200274"/>
                </a:lnTo>
                <a:lnTo>
                  <a:pt x="688187" y="162019"/>
                </a:lnTo>
                <a:lnTo>
                  <a:pt x="660517" y="126939"/>
                </a:lnTo>
                <a:lnTo>
                  <a:pt x="628964" y="95386"/>
                </a:lnTo>
                <a:lnTo>
                  <a:pt x="593884" y="67716"/>
                </a:lnTo>
                <a:lnTo>
                  <a:pt x="555629" y="44282"/>
                </a:lnTo>
                <a:lnTo>
                  <a:pt x="514554" y="25440"/>
                </a:lnTo>
                <a:lnTo>
                  <a:pt x="471013" y="11542"/>
                </a:lnTo>
                <a:lnTo>
                  <a:pt x="425361" y="2944"/>
                </a:lnTo>
                <a:lnTo>
                  <a:pt x="377952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7" name="object 17"/>
          <p:cNvGrpSpPr/>
          <p:nvPr/>
        </p:nvGrpSpPr>
        <p:grpSpPr>
          <a:xfrm>
            <a:off x="795527" y="2076450"/>
            <a:ext cx="3931920" cy="938530"/>
            <a:chOff x="795527" y="2076450"/>
            <a:chExt cx="3931920" cy="938530"/>
          </a:xfrm>
        </p:grpSpPr>
        <p:sp>
          <p:nvSpPr>
            <p:cNvPr id="18" name="object 18"/>
            <p:cNvSpPr/>
            <p:nvPr/>
          </p:nvSpPr>
          <p:spPr>
            <a:xfrm>
              <a:off x="795527" y="2076450"/>
              <a:ext cx="756920" cy="756285"/>
            </a:xfrm>
            <a:custGeom>
              <a:avLst/>
              <a:gdLst/>
              <a:ahLst/>
              <a:cxnLst/>
              <a:rect l="l" t="t" r="r" b="b"/>
              <a:pathLst>
                <a:path w="756919" h="756285">
                  <a:moveTo>
                    <a:pt x="378333" y="0"/>
                  </a:moveTo>
                  <a:lnTo>
                    <a:pt x="330874" y="2944"/>
                  </a:lnTo>
                  <a:lnTo>
                    <a:pt x="285175" y="11542"/>
                  </a:lnTo>
                  <a:lnTo>
                    <a:pt x="241590" y="25440"/>
                  </a:lnTo>
                  <a:lnTo>
                    <a:pt x="200474" y="44282"/>
                  </a:lnTo>
                  <a:lnTo>
                    <a:pt x="162180" y="67716"/>
                  </a:lnTo>
                  <a:lnTo>
                    <a:pt x="127064" y="95386"/>
                  </a:lnTo>
                  <a:lnTo>
                    <a:pt x="95480" y="126939"/>
                  </a:lnTo>
                  <a:lnTo>
                    <a:pt x="67783" y="162019"/>
                  </a:lnTo>
                  <a:lnTo>
                    <a:pt x="44326" y="200274"/>
                  </a:lnTo>
                  <a:lnTo>
                    <a:pt x="25465" y="241349"/>
                  </a:lnTo>
                  <a:lnTo>
                    <a:pt x="11554" y="284890"/>
                  </a:lnTo>
                  <a:lnTo>
                    <a:pt x="2947" y="330542"/>
                  </a:lnTo>
                  <a:lnTo>
                    <a:pt x="0" y="377951"/>
                  </a:lnTo>
                  <a:lnTo>
                    <a:pt x="2947" y="425361"/>
                  </a:lnTo>
                  <a:lnTo>
                    <a:pt x="11554" y="471013"/>
                  </a:lnTo>
                  <a:lnTo>
                    <a:pt x="25465" y="514554"/>
                  </a:lnTo>
                  <a:lnTo>
                    <a:pt x="44326" y="555629"/>
                  </a:lnTo>
                  <a:lnTo>
                    <a:pt x="67783" y="593884"/>
                  </a:lnTo>
                  <a:lnTo>
                    <a:pt x="95480" y="628964"/>
                  </a:lnTo>
                  <a:lnTo>
                    <a:pt x="127064" y="660517"/>
                  </a:lnTo>
                  <a:lnTo>
                    <a:pt x="162180" y="688187"/>
                  </a:lnTo>
                  <a:lnTo>
                    <a:pt x="200474" y="711621"/>
                  </a:lnTo>
                  <a:lnTo>
                    <a:pt x="241590" y="730463"/>
                  </a:lnTo>
                  <a:lnTo>
                    <a:pt x="285175" y="744361"/>
                  </a:lnTo>
                  <a:lnTo>
                    <a:pt x="330874" y="752959"/>
                  </a:lnTo>
                  <a:lnTo>
                    <a:pt x="378333" y="755904"/>
                  </a:lnTo>
                  <a:lnTo>
                    <a:pt x="425791" y="752959"/>
                  </a:lnTo>
                  <a:lnTo>
                    <a:pt x="471490" y="744361"/>
                  </a:lnTo>
                  <a:lnTo>
                    <a:pt x="515075" y="730463"/>
                  </a:lnTo>
                  <a:lnTo>
                    <a:pt x="556191" y="711621"/>
                  </a:lnTo>
                  <a:lnTo>
                    <a:pt x="594485" y="688187"/>
                  </a:lnTo>
                  <a:lnTo>
                    <a:pt x="629601" y="660517"/>
                  </a:lnTo>
                  <a:lnTo>
                    <a:pt x="661185" y="628964"/>
                  </a:lnTo>
                  <a:lnTo>
                    <a:pt x="688882" y="593884"/>
                  </a:lnTo>
                  <a:lnTo>
                    <a:pt x="712339" y="555629"/>
                  </a:lnTo>
                  <a:lnTo>
                    <a:pt x="731200" y="514554"/>
                  </a:lnTo>
                  <a:lnTo>
                    <a:pt x="745111" y="471013"/>
                  </a:lnTo>
                  <a:lnTo>
                    <a:pt x="753718" y="425361"/>
                  </a:lnTo>
                  <a:lnTo>
                    <a:pt x="756666" y="377951"/>
                  </a:lnTo>
                  <a:lnTo>
                    <a:pt x="753718" y="330542"/>
                  </a:lnTo>
                  <a:lnTo>
                    <a:pt x="745111" y="284890"/>
                  </a:lnTo>
                  <a:lnTo>
                    <a:pt x="731200" y="241349"/>
                  </a:lnTo>
                  <a:lnTo>
                    <a:pt x="712339" y="200274"/>
                  </a:lnTo>
                  <a:lnTo>
                    <a:pt x="688882" y="162019"/>
                  </a:lnTo>
                  <a:lnTo>
                    <a:pt x="661185" y="126939"/>
                  </a:lnTo>
                  <a:lnTo>
                    <a:pt x="629601" y="95386"/>
                  </a:lnTo>
                  <a:lnTo>
                    <a:pt x="594485" y="67716"/>
                  </a:lnTo>
                  <a:lnTo>
                    <a:pt x="556191" y="44282"/>
                  </a:lnTo>
                  <a:lnTo>
                    <a:pt x="515075" y="25440"/>
                  </a:lnTo>
                  <a:lnTo>
                    <a:pt x="471490" y="11542"/>
                  </a:lnTo>
                  <a:lnTo>
                    <a:pt x="425791" y="2944"/>
                  </a:lnTo>
                  <a:lnTo>
                    <a:pt x="378333" y="0"/>
                  </a:lnTo>
                  <a:close/>
                </a:path>
              </a:pathLst>
            </a:custGeom>
            <a:solidFill>
              <a:srgbClr val="D534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457955" y="2668523"/>
              <a:ext cx="1270000" cy="346075"/>
            </a:xfrm>
            <a:custGeom>
              <a:avLst/>
              <a:gdLst/>
              <a:ahLst/>
              <a:cxnLst/>
              <a:rect l="l" t="t" r="r" b="b"/>
              <a:pathLst>
                <a:path w="1270000" h="346075">
                  <a:moveTo>
                    <a:pt x="1096518" y="0"/>
                  </a:moveTo>
                  <a:lnTo>
                    <a:pt x="172974" y="0"/>
                  </a:lnTo>
                  <a:lnTo>
                    <a:pt x="126991" y="6178"/>
                  </a:lnTo>
                  <a:lnTo>
                    <a:pt x="85671" y="23616"/>
                  </a:lnTo>
                  <a:lnTo>
                    <a:pt x="50663" y="50663"/>
                  </a:lnTo>
                  <a:lnTo>
                    <a:pt x="23616" y="85671"/>
                  </a:lnTo>
                  <a:lnTo>
                    <a:pt x="6178" y="126991"/>
                  </a:lnTo>
                  <a:lnTo>
                    <a:pt x="0" y="172974"/>
                  </a:lnTo>
                  <a:lnTo>
                    <a:pt x="6178" y="218956"/>
                  </a:lnTo>
                  <a:lnTo>
                    <a:pt x="23616" y="260276"/>
                  </a:lnTo>
                  <a:lnTo>
                    <a:pt x="50663" y="295284"/>
                  </a:lnTo>
                  <a:lnTo>
                    <a:pt x="85671" y="322331"/>
                  </a:lnTo>
                  <a:lnTo>
                    <a:pt x="126991" y="339769"/>
                  </a:lnTo>
                  <a:lnTo>
                    <a:pt x="172974" y="345948"/>
                  </a:lnTo>
                  <a:lnTo>
                    <a:pt x="1096518" y="345948"/>
                  </a:lnTo>
                  <a:lnTo>
                    <a:pt x="1142500" y="339769"/>
                  </a:lnTo>
                  <a:lnTo>
                    <a:pt x="1183820" y="322331"/>
                  </a:lnTo>
                  <a:lnTo>
                    <a:pt x="1218828" y="295284"/>
                  </a:lnTo>
                  <a:lnTo>
                    <a:pt x="1245875" y="260276"/>
                  </a:lnTo>
                  <a:lnTo>
                    <a:pt x="1263313" y="218956"/>
                  </a:lnTo>
                  <a:lnTo>
                    <a:pt x="1269492" y="172974"/>
                  </a:lnTo>
                  <a:lnTo>
                    <a:pt x="1263313" y="126991"/>
                  </a:lnTo>
                  <a:lnTo>
                    <a:pt x="1245875" y="85671"/>
                  </a:lnTo>
                  <a:lnTo>
                    <a:pt x="1218828" y="50663"/>
                  </a:lnTo>
                  <a:lnTo>
                    <a:pt x="1183820" y="23616"/>
                  </a:lnTo>
                  <a:lnTo>
                    <a:pt x="1142500" y="6178"/>
                  </a:lnTo>
                  <a:lnTo>
                    <a:pt x="1096518" y="0"/>
                  </a:lnTo>
                  <a:close/>
                </a:path>
              </a:pathLst>
            </a:custGeom>
            <a:solidFill>
              <a:srgbClr val="D534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7707316" y="3122508"/>
            <a:ext cx="19716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714743" y="3862578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7952" y="0"/>
                </a:moveTo>
                <a:lnTo>
                  <a:pt x="330542" y="2944"/>
                </a:lnTo>
                <a:lnTo>
                  <a:pt x="284890" y="11542"/>
                </a:lnTo>
                <a:lnTo>
                  <a:pt x="241349" y="25440"/>
                </a:lnTo>
                <a:lnTo>
                  <a:pt x="200274" y="44282"/>
                </a:lnTo>
                <a:lnTo>
                  <a:pt x="162019" y="67716"/>
                </a:lnTo>
                <a:lnTo>
                  <a:pt x="126939" y="95386"/>
                </a:lnTo>
                <a:lnTo>
                  <a:pt x="95386" y="126939"/>
                </a:lnTo>
                <a:lnTo>
                  <a:pt x="67716" y="162019"/>
                </a:lnTo>
                <a:lnTo>
                  <a:pt x="44282" y="200274"/>
                </a:lnTo>
                <a:lnTo>
                  <a:pt x="25440" y="241349"/>
                </a:lnTo>
                <a:lnTo>
                  <a:pt x="11542" y="284890"/>
                </a:lnTo>
                <a:lnTo>
                  <a:pt x="2944" y="330542"/>
                </a:lnTo>
                <a:lnTo>
                  <a:pt x="0" y="377952"/>
                </a:lnTo>
                <a:lnTo>
                  <a:pt x="2944" y="425361"/>
                </a:lnTo>
                <a:lnTo>
                  <a:pt x="11542" y="471013"/>
                </a:lnTo>
                <a:lnTo>
                  <a:pt x="25440" y="514554"/>
                </a:lnTo>
                <a:lnTo>
                  <a:pt x="44282" y="555629"/>
                </a:lnTo>
                <a:lnTo>
                  <a:pt x="67716" y="593884"/>
                </a:lnTo>
                <a:lnTo>
                  <a:pt x="95386" y="628964"/>
                </a:lnTo>
                <a:lnTo>
                  <a:pt x="126939" y="660517"/>
                </a:lnTo>
                <a:lnTo>
                  <a:pt x="162019" y="688187"/>
                </a:lnTo>
                <a:lnTo>
                  <a:pt x="200274" y="711621"/>
                </a:lnTo>
                <a:lnTo>
                  <a:pt x="241349" y="730463"/>
                </a:lnTo>
                <a:lnTo>
                  <a:pt x="284890" y="744361"/>
                </a:lnTo>
                <a:lnTo>
                  <a:pt x="330542" y="752959"/>
                </a:lnTo>
                <a:lnTo>
                  <a:pt x="377952" y="755904"/>
                </a:lnTo>
                <a:lnTo>
                  <a:pt x="425361" y="752959"/>
                </a:lnTo>
                <a:lnTo>
                  <a:pt x="471013" y="744361"/>
                </a:lnTo>
                <a:lnTo>
                  <a:pt x="514554" y="730463"/>
                </a:lnTo>
                <a:lnTo>
                  <a:pt x="555629" y="711621"/>
                </a:lnTo>
                <a:lnTo>
                  <a:pt x="593884" y="688187"/>
                </a:lnTo>
                <a:lnTo>
                  <a:pt x="628964" y="660517"/>
                </a:lnTo>
                <a:lnTo>
                  <a:pt x="660517" y="628964"/>
                </a:lnTo>
                <a:lnTo>
                  <a:pt x="688187" y="593884"/>
                </a:lnTo>
                <a:lnTo>
                  <a:pt x="711621" y="555629"/>
                </a:lnTo>
                <a:lnTo>
                  <a:pt x="730463" y="514554"/>
                </a:lnTo>
                <a:lnTo>
                  <a:pt x="744361" y="471013"/>
                </a:lnTo>
                <a:lnTo>
                  <a:pt x="752959" y="425361"/>
                </a:lnTo>
                <a:lnTo>
                  <a:pt x="755904" y="377952"/>
                </a:lnTo>
                <a:lnTo>
                  <a:pt x="752959" y="330542"/>
                </a:lnTo>
                <a:lnTo>
                  <a:pt x="744361" y="284890"/>
                </a:lnTo>
                <a:lnTo>
                  <a:pt x="730463" y="241349"/>
                </a:lnTo>
                <a:lnTo>
                  <a:pt x="711621" y="200274"/>
                </a:lnTo>
                <a:lnTo>
                  <a:pt x="688187" y="162019"/>
                </a:lnTo>
                <a:lnTo>
                  <a:pt x="660517" y="126939"/>
                </a:lnTo>
                <a:lnTo>
                  <a:pt x="628964" y="95386"/>
                </a:lnTo>
                <a:lnTo>
                  <a:pt x="593884" y="67716"/>
                </a:lnTo>
                <a:lnTo>
                  <a:pt x="555629" y="44282"/>
                </a:lnTo>
                <a:lnTo>
                  <a:pt x="514554" y="25440"/>
                </a:lnTo>
                <a:lnTo>
                  <a:pt x="471013" y="11542"/>
                </a:lnTo>
                <a:lnTo>
                  <a:pt x="425361" y="2944"/>
                </a:lnTo>
                <a:lnTo>
                  <a:pt x="377952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714743" y="4748021"/>
            <a:ext cx="756285" cy="756920"/>
          </a:xfrm>
          <a:custGeom>
            <a:avLst/>
            <a:gdLst/>
            <a:ahLst/>
            <a:cxnLst/>
            <a:rect l="l" t="t" r="r" b="b"/>
            <a:pathLst>
              <a:path w="756284" h="756920">
                <a:moveTo>
                  <a:pt x="377952" y="0"/>
                </a:moveTo>
                <a:lnTo>
                  <a:pt x="330542" y="2947"/>
                </a:lnTo>
                <a:lnTo>
                  <a:pt x="284890" y="11554"/>
                </a:lnTo>
                <a:lnTo>
                  <a:pt x="241349" y="25465"/>
                </a:lnTo>
                <a:lnTo>
                  <a:pt x="200274" y="44326"/>
                </a:lnTo>
                <a:lnTo>
                  <a:pt x="162019" y="67783"/>
                </a:lnTo>
                <a:lnTo>
                  <a:pt x="126939" y="95480"/>
                </a:lnTo>
                <a:lnTo>
                  <a:pt x="95386" y="127064"/>
                </a:lnTo>
                <a:lnTo>
                  <a:pt x="67716" y="162180"/>
                </a:lnTo>
                <a:lnTo>
                  <a:pt x="44282" y="200474"/>
                </a:lnTo>
                <a:lnTo>
                  <a:pt x="25440" y="241590"/>
                </a:lnTo>
                <a:lnTo>
                  <a:pt x="11542" y="285175"/>
                </a:lnTo>
                <a:lnTo>
                  <a:pt x="2944" y="330874"/>
                </a:lnTo>
                <a:lnTo>
                  <a:pt x="0" y="378332"/>
                </a:lnTo>
                <a:lnTo>
                  <a:pt x="2944" y="425791"/>
                </a:lnTo>
                <a:lnTo>
                  <a:pt x="11542" y="471490"/>
                </a:lnTo>
                <a:lnTo>
                  <a:pt x="25440" y="515075"/>
                </a:lnTo>
                <a:lnTo>
                  <a:pt x="44282" y="556191"/>
                </a:lnTo>
                <a:lnTo>
                  <a:pt x="67716" y="594485"/>
                </a:lnTo>
                <a:lnTo>
                  <a:pt x="95386" y="629601"/>
                </a:lnTo>
                <a:lnTo>
                  <a:pt x="126939" y="661185"/>
                </a:lnTo>
                <a:lnTo>
                  <a:pt x="162019" y="688882"/>
                </a:lnTo>
                <a:lnTo>
                  <a:pt x="200274" y="712339"/>
                </a:lnTo>
                <a:lnTo>
                  <a:pt x="241349" y="731200"/>
                </a:lnTo>
                <a:lnTo>
                  <a:pt x="284890" y="745111"/>
                </a:lnTo>
                <a:lnTo>
                  <a:pt x="330542" y="753718"/>
                </a:lnTo>
                <a:lnTo>
                  <a:pt x="377952" y="756665"/>
                </a:lnTo>
                <a:lnTo>
                  <a:pt x="425361" y="753718"/>
                </a:lnTo>
                <a:lnTo>
                  <a:pt x="471013" y="745111"/>
                </a:lnTo>
                <a:lnTo>
                  <a:pt x="514554" y="731200"/>
                </a:lnTo>
                <a:lnTo>
                  <a:pt x="555629" y="712339"/>
                </a:lnTo>
                <a:lnTo>
                  <a:pt x="593884" y="688882"/>
                </a:lnTo>
                <a:lnTo>
                  <a:pt x="628964" y="661185"/>
                </a:lnTo>
                <a:lnTo>
                  <a:pt x="660517" y="629601"/>
                </a:lnTo>
                <a:lnTo>
                  <a:pt x="688187" y="594485"/>
                </a:lnTo>
                <a:lnTo>
                  <a:pt x="711621" y="556191"/>
                </a:lnTo>
                <a:lnTo>
                  <a:pt x="730463" y="515075"/>
                </a:lnTo>
                <a:lnTo>
                  <a:pt x="744361" y="471490"/>
                </a:lnTo>
                <a:lnTo>
                  <a:pt x="752959" y="425791"/>
                </a:lnTo>
                <a:lnTo>
                  <a:pt x="755904" y="378332"/>
                </a:lnTo>
                <a:lnTo>
                  <a:pt x="752959" y="330874"/>
                </a:lnTo>
                <a:lnTo>
                  <a:pt x="744361" y="285175"/>
                </a:lnTo>
                <a:lnTo>
                  <a:pt x="730463" y="241590"/>
                </a:lnTo>
                <a:lnTo>
                  <a:pt x="711621" y="200474"/>
                </a:lnTo>
                <a:lnTo>
                  <a:pt x="688187" y="162180"/>
                </a:lnTo>
                <a:lnTo>
                  <a:pt x="660517" y="127064"/>
                </a:lnTo>
                <a:lnTo>
                  <a:pt x="628964" y="95480"/>
                </a:lnTo>
                <a:lnTo>
                  <a:pt x="593884" y="67783"/>
                </a:lnTo>
                <a:lnTo>
                  <a:pt x="555629" y="44326"/>
                </a:lnTo>
                <a:lnTo>
                  <a:pt x="514554" y="25465"/>
                </a:lnTo>
                <a:lnTo>
                  <a:pt x="471013" y="11554"/>
                </a:lnTo>
                <a:lnTo>
                  <a:pt x="425361" y="2947"/>
                </a:lnTo>
                <a:lnTo>
                  <a:pt x="377952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707316" y="4861266"/>
            <a:ext cx="165036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SP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LINTING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714743" y="2109977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7952" y="0"/>
                </a:moveTo>
                <a:lnTo>
                  <a:pt x="330542" y="2944"/>
                </a:lnTo>
                <a:lnTo>
                  <a:pt x="284890" y="11542"/>
                </a:lnTo>
                <a:lnTo>
                  <a:pt x="241349" y="25440"/>
                </a:lnTo>
                <a:lnTo>
                  <a:pt x="200274" y="44282"/>
                </a:lnTo>
                <a:lnTo>
                  <a:pt x="162019" y="67716"/>
                </a:lnTo>
                <a:lnTo>
                  <a:pt x="126939" y="95386"/>
                </a:lnTo>
                <a:lnTo>
                  <a:pt x="95386" y="126939"/>
                </a:lnTo>
                <a:lnTo>
                  <a:pt x="67716" y="162019"/>
                </a:lnTo>
                <a:lnTo>
                  <a:pt x="44282" y="200274"/>
                </a:lnTo>
                <a:lnTo>
                  <a:pt x="25440" y="241349"/>
                </a:lnTo>
                <a:lnTo>
                  <a:pt x="11542" y="284890"/>
                </a:lnTo>
                <a:lnTo>
                  <a:pt x="2944" y="330542"/>
                </a:lnTo>
                <a:lnTo>
                  <a:pt x="0" y="377951"/>
                </a:lnTo>
                <a:lnTo>
                  <a:pt x="2944" y="425361"/>
                </a:lnTo>
                <a:lnTo>
                  <a:pt x="11542" y="471013"/>
                </a:lnTo>
                <a:lnTo>
                  <a:pt x="25440" y="514554"/>
                </a:lnTo>
                <a:lnTo>
                  <a:pt x="44282" y="555629"/>
                </a:lnTo>
                <a:lnTo>
                  <a:pt x="67716" y="593884"/>
                </a:lnTo>
                <a:lnTo>
                  <a:pt x="95386" y="628964"/>
                </a:lnTo>
                <a:lnTo>
                  <a:pt x="126939" y="660517"/>
                </a:lnTo>
                <a:lnTo>
                  <a:pt x="162019" y="688187"/>
                </a:lnTo>
                <a:lnTo>
                  <a:pt x="200274" y="711621"/>
                </a:lnTo>
                <a:lnTo>
                  <a:pt x="241349" y="730463"/>
                </a:lnTo>
                <a:lnTo>
                  <a:pt x="284890" y="744361"/>
                </a:lnTo>
                <a:lnTo>
                  <a:pt x="330542" y="752959"/>
                </a:lnTo>
                <a:lnTo>
                  <a:pt x="377952" y="755904"/>
                </a:lnTo>
                <a:lnTo>
                  <a:pt x="425361" y="752959"/>
                </a:lnTo>
                <a:lnTo>
                  <a:pt x="471013" y="744361"/>
                </a:lnTo>
                <a:lnTo>
                  <a:pt x="514554" y="730463"/>
                </a:lnTo>
                <a:lnTo>
                  <a:pt x="555629" y="711621"/>
                </a:lnTo>
                <a:lnTo>
                  <a:pt x="593884" y="688187"/>
                </a:lnTo>
                <a:lnTo>
                  <a:pt x="628964" y="660517"/>
                </a:lnTo>
                <a:lnTo>
                  <a:pt x="660517" y="628964"/>
                </a:lnTo>
                <a:lnTo>
                  <a:pt x="688187" y="593884"/>
                </a:lnTo>
                <a:lnTo>
                  <a:pt x="711621" y="555629"/>
                </a:lnTo>
                <a:lnTo>
                  <a:pt x="730463" y="514554"/>
                </a:lnTo>
                <a:lnTo>
                  <a:pt x="744361" y="471013"/>
                </a:lnTo>
                <a:lnTo>
                  <a:pt x="752959" y="425361"/>
                </a:lnTo>
                <a:lnTo>
                  <a:pt x="755904" y="377951"/>
                </a:lnTo>
                <a:lnTo>
                  <a:pt x="752959" y="330542"/>
                </a:lnTo>
                <a:lnTo>
                  <a:pt x="744361" y="284890"/>
                </a:lnTo>
                <a:lnTo>
                  <a:pt x="730463" y="241349"/>
                </a:lnTo>
                <a:lnTo>
                  <a:pt x="711621" y="200274"/>
                </a:lnTo>
                <a:lnTo>
                  <a:pt x="688187" y="162019"/>
                </a:lnTo>
                <a:lnTo>
                  <a:pt x="660517" y="126939"/>
                </a:lnTo>
                <a:lnTo>
                  <a:pt x="628964" y="95386"/>
                </a:lnTo>
                <a:lnTo>
                  <a:pt x="593884" y="67716"/>
                </a:lnTo>
                <a:lnTo>
                  <a:pt x="555629" y="44282"/>
                </a:lnTo>
                <a:lnTo>
                  <a:pt x="514554" y="25440"/>
                </a:lnTo>
                <a:lnTo>
                  <a:pt x="471013" y="11542"/>
                </a:lnTo>
                <a:lnTo>
                  <a:pt x="425361" y="2944"/>
                </a:lnTo>
                <a:lnTo>
                  <a:pt x="377952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6825167" y="2031365"/>
            <a:ext cx="534035" cy="3531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70485" algn="ctr">
              <a:lnSpc>
                <a:spcPct val="144300"/>
              </a:lnSpc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P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W  S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707316" y="2292593"/>
            <a:ext cx="7308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8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89854" y="1524026"/>
            <a:ext cx="98875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835015" algn="l"/>
              </a:tabLst>
            </a:pP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	</a:t>
            </a:r>
            <a:r>
              <a:rPr sz="2400" b="1" u="heavy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AFTER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33830" y="2066001"/>
            <a:ext cx="4432935" cy="24352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565"/>
              </a:lnSpc>
              <a:tabLst>
                <a:tab pos="782955" algn="l"/>
              </a:tabLst>
            </a:pPr>
            <a:r>
              <a:rPr sz="6000" baseline="-9027" dirty="0">
                <a:solidFill>
                  <a:srgbClr val="FFFFFF"/>
                </a:solidFill>
                <a:latin typeface="Arial Black"/>
                <a:cs typeface="Arial Black"/>
              </a:rPr>
              <a:t>M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  <a:p>
            <a:pPr marL="2659380">
              <a:lnSpc>
                <a:spcPts val="1805"/>
              </a:lnSpc>
              <a:spcBef>
                <a:spcPts val="455"/>
              </a:spcBef>
            </a:pPr>
            <a:r>
              <a:rPr sz="1600" b="1" spc="-5" dirty="0">
                <a:solidFill>
                  <a:srgbClr val="F1F1F1"/>
                </a:solidFill>
                <a:latin typeface="Arial"/>
                <a:cs typeface="Arial"/>
              </a:rPr>
              <a:t>#1</a:t>
            </a:r>
            <a:r>
              <a:rPr sz="1600" b="1" spc="-3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1F1F1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  <a:p>
            <a:pPr marL="41910">
              <a:lnSpc>
                <a:spcPts val="4685"/>
              </a:lnSpc>
              <a:tabLst>
                <a:tab pos="833755" algn="l"/>
              </a:tabLst>
            </a:pPr>
            <a:r>
              <a:rPr sz="6000" baseline="-625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  <a:p>
            <a:pPr marL="41910">
              <a:lnSpc>
                <a:spcPct val="100000"/>
              </a:lnSpc>
              <a:spcBef>
                <a:spcPts val="1800"/>
              </a:spcBef>
              <a:tabLst>
                <a:tab pos="782955" algn="l"/>
              </a:tabLst>
            </a:pPr>
            <a:r>
              <a:rPr sz="6000" baseline="-8333" dirty="0">
                <a:solidFill>
                  <a:srgbClr val="FFFFFF"/>
                </a:solidFill>
                <a:latin typeface="Arial Black"/>
                <a:cs typeface="Arial Black"/>
              </a:rPr>
              <a:t>R	</a:t>
            </a:r>
            <a:r>
              <a:rPr sz="2400" b="1" spc="-25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spc="-5" dirty="0">
                <a:solidFill>
                  <a:srgbClr val="FFFFFF"/>
                </a:solidFill>
                <a:latin typeface="Arial"/>
                <a:cs typeface="Arial"/>
              </a:rPr>
              <a:t>(Breathing)</a:t>
            </a:r>
            <a:endParaRPr sz="24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023609" y="1652777"/>
            <a:ext cx="0" cy="4770755"/>
          </a:xfrm>
          <a:custGeom>
            <a:avLst/>
            <a:gdLst/>
            <a:ahLst/>
            <a:cxnLst/>
            <a:rect l="l" t="t" r="r" b="b"/>
            <a:pathLst>
              <a:path h="4770755">
                <a:moveTo>
                  <a:pt x="0" y="0"/>
                </a:moveTo>
                <a:lnTo>
                  <a:pt x="0" y="4770285"/>
                </a:lnTo>
              </a:path>
            </a:pathLst>
          </a:custGeom>
          <a:ln w="38100">
            <a:solidFill>
              <a:srgbClr val="888888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99109" y="2045970"/>
            <a:ext cx="5445760" cy="2573020"/>
          </a:xfrm>
          <a:custGeom>
            <a:avLst/>
            <a:gdLst/>
            <a:ahLst/>
            <a:cxnLst/>
            <a:rect l="l" t="t" r="r" b="b"/>
            <a:pathLst>
              <a:path w="5445760" h="2573020">
                <a:moveTo>
                  <a:pt x="5445252" y="0"/>
                </a:moveTo>
                <a:lnTo>
                  <a:pt x="0" y="0"/>
                </a:lnTo>
                <a:lnTo>
                  <a:pt x="0" y="2572512"/>
                </a:lnTo>
                <a:lnTo>
                  <a:pt x="5445252" y="2572512"/>
                </a:lnTo>
                <a:lnTo>
                  <a:pt x="5445252" y="0"/>
                </a:lnTo>
                <a:close/>
              </a:path>
            </a:pathLst>
          </a:custGeom>
          <a:solidFill>
            <a:srgbClr val="2D3334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7707316" y="3998304"/>
            <a:ext cx="1414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362274" y="1465766"/>
            <a:ext cx="5445760" cy="4392295"/>
          </a:xfrm>
          <a:custGeom>
            <a:avLst/>
            <a:gdLst/>
            <a:ahLst/>
            <a:cxnLst/>
            <a:rect l="l" t="t" r="r" b="b"/>
            <a:pathLst>
              <a:path w="5445759" h="4392295">
                <a:moveTo>
                  <a:pt x="5445252" y="0"/>
                </a:moveTo>
                <a:lnTo>
                  <a:pt x="0" y="0"/>
                </a:lnTo>
                <a:lnTo>
                  <a:pt x="0" y="4392168"/>
                </a:lnTo>
                <a:lnTo>
                  <a:pt x="5445252" y="4392168"/>
                </a:lnTo>
                <a:lnTo>
                  <a:pt x="5445252" y="0"/>
                </a:lnTo>
                <a:close/>
              </a:path>
            </a:pathLst>
          </a:custGeom>
          <a:solidFill>
            <a:srgbClr val="2D3334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748283" y="5446014"/>
            <a:ext cx="5005070" cy="1047750"/>
          </a:xfrm>
          <a:custGeom>
            <a:avLst/>
            <a:gdLst/>
            <a:ahLst/>
            <a:cxnLst/>
            <a:rect l="l" t="t" r="r" b="b"/>
            <a:pathLst>
              <a:path w="5005070" h="1047750">
                <a:moveTo>
                  <a:pt x="5004816" y="0"/>
                </a:moveTo>
                <a:lnTo>
                  <a:pt x="0" y="0"/>
                </a:lnTo>
                <a:lnTo>
                  <a:pt x="0" y="1047750"/>
                </a:lnTo>
                <a:lnTo>
                  <a:pt x="5004816" y="1047750"/>
                </a:lnTo>
                <a:lnTo>
                  <a:pt x="5004816" y="0"/>
                </a:lnTo>
                <a:close/>
              </a:path>
            </a:pathLst>
          </a:custGeom>
          <a:solidFill>
            <a:srgbClr val="2D3334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6" name="object 3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2904617"/>
            <a:ext cx="11353800" cy="3801110"/>
            <a:chOff x="0" y="2904617"/>
            <a:chExt cx="11353800" cy="3801110"/>
          </a:xfrm>
        </p:grpSpPr>
        <p:sp>
          <p:nvSpPr>
            <p:cNvPr id="5" name="object 5"/>
            <p:cNvSpPr/>
            <p:nvPr/>
          </p:nvSpPr>
          <p:spPr>
            <a:xfrm>
              <a:off x="0" y="5101586"/>
              <a:ext cx="11353800" cy="866775"/>
            </a:xfrm>
            <a:custGeom>
              <a:avLst/>
              <a:gdLst/>
              <a:ahLst/>
              <a:cxnLst/>
              <a:rect l="l" t="t" r="r" b="b"/>
              <a:pathLst>
                <a:path w="11353800" h="866775">
                  <a:moveTo>
                    <a:pt x="10895838" y="0"/>
                  </a:moveTo>
                  <a:lnTo>
                    <a:pt x="0" y="0"/>
                  </a:lnTo>
                  <a:lnTo>
                    <a:pt x="0" y="866394"/>
                  </a:lnTo>
                  <a:lnTo>
                    <a:pt x="10895838" y="866394"/>
                  </a:lnTo>
                  <a:lnTo>
                    <a:pt x="11353800" y="433197"/>
                  </a:lnTo>
                  <a:lnTo>
                    <a:pt x="10895838" y="0"/>
                  </a:lnTo>
                  <a:close/>
                </a:path>
              </a:pathLst>
            </a:custGeom>
            <a:solidFill>
              <a:srgbClr val="D0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052696" y="4079367"/>
              <a:ext cx="0" cy="1038225"/>
            </a:xfrm>
            <a:custGeom>
              <a:avLst/>
              <a:gdLst/>
              <a:ahLst/>
              <a:cxnLst/>
              <a:rect l="l" t="t" r="r" b="b"/>
              <a:pathLst>
                <a:path h="1038225">
                  <a:moveTo>
                    <a:pt x="0" y="0"/>
                  </a:moveTo>
                  <a:lnTo>
                    <a:pt x="0" y="1037932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957448" y="5022039"/>
              <a:ext cx="190500" cy="19050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831705" y="2936367"/>
              <a:ext cx="0" cy="2181225"/>
            </a:xfrm>
            <a:custGeom>
              <a:avLst/>
              <a:gdLst/>
              <a:ahLst/>
              <a:cxnLst/>
              <a:rect l="l" t="t" r="r" b="b"/>
              <a:pathLst>
                <a:path h="2181225">
                  <a:moveTo>
                    <a:pt x="0" y="0"/>
                  </a:moveTo>
                  <a:lnTo>
                    <a:pt x="0" y="2180844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36456" y="5021957"/>
              <a:ext cx="190500" cy="1905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050660" y="2936367"/>
              <a:ext cx="0" cy="2181225"/>
            </a:xfrm>
            <a:custGeom>
              <a:avLst/>
              <a:gdLst/>
              <a:ahLst/>
              <a:cxnLst/>
              <a:rect l="l" t="t" r="r" b="b"/>
              <a:pathLst>
                <a:path h="2181225">
                  <a:moveTo>
                    <a:pt x="0" y="0"/>
                  </a:moveTo>
                  <a:lnTo>
                    <a:pt x="0" y="2180844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955412" y="5021957"/>
              <a:ext cx="190500" cy="19050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8220075" y="4079367"/>
              <a:ext cx="0" cy="1038225"/>
            </a:xfrm>
            <a:custGeom>
              <a:avLst/>
              <a:gdLst/>
              <a:ahLst/>
              <a:cxnLst/>
              <a:rect l="l" t="t" r="r" b="b"/>
              <a:pathLst>
                <a:path h="1038225">
                  <a:moveTo>
                    <a:pt x="0" y="0"/>
                  </a:moveTo>
                  <a:lnTo>
                    <a:pt x="0" y="1037932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24826" y="5022039"/>
              <a:ext cx="190500" cy="19050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959482" y="2936367"/>
              <a:ext cx="0" cy="2181225"/>
            </a:xfrm>
            <a:custGeom>
              <a:avLst/>
              <a:gdLst/>
              <a:ahLst/>
              <a:cxnLst/>
              <a:rect l="l" t="t" r="r" b="b"/>
              <a:pathLst>
                <a:path h="2181225">
                  <a:moveTo>
                    <a:pt x="0" y="0"/>
                  </a:moveTo>
                  <a:lnTo>
                    <a:pt x="0" y="2180844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64234" y="5021957"/>
              <a:ext cx="190500" cy="1905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6262878" y="5985510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45" y="0"/>
                  </a:moveTo>
                  <a:lnTo>
                    <a:pt x="311189" y="3286"/>
                  </a:lnTo>
                  <a:lnTo>
                    <a:pt x="264331" y="12861"/>
                  </a:lnTo>
                  <a:lnTo>
                    <a:pt x="219900" y="28294"/>
                  </a:lnTo>
                  <a:lnTo>
                    <a:pt x="178324" y="49157"/>
                  </a:lnTo>
                  <a:lnTo>
                    <a:pt x="140033" y="75020"/>
                  </a:lnTo>
                  <a:lnTo>
                    <a:pt x="105456" y="105456"/>
                  </a:lnTo>
                  <a:lnTo>
                    <a:pt x="75020" y="140033"/>
                  </a:lnTo>
                  <a:lnTo>
                    <a:pt x="49157" y="178324"/>
                  </a:lnTo>
                  <a:lnTo>
                    <a:pt x="28294" y="219900"/>
                  </a:lnTo>
                  <a:lnTo>
                    <a:pt x="12861" y="264331"/>
                  </a:lnTo>
                  <a:lnTo>
                    <a:pt x="3286" y="311189"/>
                  </a:lnTo>
                  <a:lnTo>
                    <a:pt x="0" y="360044"/>
                  </a:lnTo>
                  <a:lnTo>
                    <a:pt x="3286" y="408900"/>
                  </a:lnTo>
                  <a:lnTo>
                    <a:pt x="12861" y="455758"/>
                  </a:lnTo>
                  <a:lnTo>
                    <a:pt x="28294" y="500189"/>
                  </a:lnTo>
                  <a:lnTo>
                    <a:pt x="49157" y="541765"/>
                  </a:lnTo>
                  <a:lnTo>
                    <a:pt x="75020" y="580056"/>
                  </a:lnTo>
                  <a:lnTo>
                    <a:pt x="105456" y="614633"/>
                  </a:lnTo>
                  <a:lnTo>
                    <a:pt x="140033" y="645069"/>
                  </a:lnTo>
                  <a:lnTo>
                    <a:pt x="178324" y="670932"/>
                  </a:lnTo>
                  <a:lnTo>
                    <a:pt x="219900" y="691795"/>
                  </a:lnTo>
                  <a:lnTo>
                    <a:pt x="264331" y="707228"/>
                  </a:lnTo>
                  <a:lnTo>
                    <a:pt x="311189" y="716803"/>
                  </a:lnTo>
                  <a:lnTo>
                    <a:pt x="360045" y="720089"/>
                  </a:lnTo>
                  <a:lnTo>
                    <a:pt x="408900" y="716803"/>
                  </a:lnTo>
                  <a:lnTo>
                    <a:pt x="455758" y="707228"/>
                  </a:lnTo>
                  <a:lnTo>
                    <a:pt x="500189" y="691795"/>
                  </a:lnTo>
                  <a:lnTo>
                    <a:pt x="541765" y="670932"/>
                  </a:lnTo>
                  <a:lnTo>
                    <a:pt x="580056" y="645069"/>
                  </a:lnTo>
                  <a:lnTo>
                    <a:pt x="614633" y="614633"/>
                  </a:lnTo>
                  <a:lnTo>
                    <a:pt x="645069" y="580056"/>
                  </a:lnTo>
                  <a:lnTo>
                    <a:pt x="670932" y="541765"/>
                  </a:lnTo>
                  <a:lnTo>
                    <a:pt x="691795" y="500189"/>
                  </a:lnTo>
                  <a:lnTo>
                    <a:pt x="707228" y="455758"/>
                  </a:lnTo>
                  <a:lnTo>
                    <a:pt x="716803" y="408900"/>
                  </a:lnTo>
                  <a:lnTo>
                    <a:pt x="720090" y="360044"/>
                  </a:lnTo>
                  <a:lnTo>
                    <a:pt x="716803" y="311189"/>
                  </a:lnTo>
                  <a:lnTo>
                    <a:pt x="707228" y="264331"/>
                  </a:lnTo>
                  <a:lnTo>
                    <a:pt x="691795" y="219900"/>
                  </a:lnTo>
                  <a:lnTo>
                    <a:pt x="670932" y="178324"/>
                  </a:lnTo>
                  <a:lnTo>
                    <a:pt x="645069" y="140033"/>
                  </a:lnTo>
                  <a:lnTo>
                    <a:pt x="614633" y="105456"/>
                  </a:lnTo>
                  <a:lnTo>
                    <a:pt x="580056" y="75020"/>
                  </a:lnTo>
                  <a:lnTo>
                    <a:pt x="541765" y="49157"/>
                  </a:lnTo>
                  <a:lnTo>
                    <a:pt x="500189" y="28294"/>
                  </a:lnTo>
                  <a:lnTo>
                    <a:pt x="455758" y="12861"/>
                  </a:lnTo>
                  <a:lnTo>
                    <a:pt x="408900" y="3286"/>
                  </a:lnTo>
                  <a:lnTo>
                    <a:pt x="360045" y="0"/>
                  </a:lnTo>
                  <a:close/>
                </a:path>
              </a:pathLst>
            </a:custGeom>
            <a:solidFill>
              <a:srgbClr val="F164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2362326" y="689102"/>
            <a:ext cx="7467600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2361565" marR="5080" indent="-2349500">
              <a:lnSpc>
                <a:spcPts val="3890"/>
              </a:lnSpc>
              <a:spcBef>
                <a:spcPts val="585"/>
              </a:spcBef>
            </a:pPr>
            <a:r>
              <a:rPr sz="3600" spc="-5" dirty="0">
                <a:solidFill>
                  <a:srgbClr val="000000"/>
                </a:solidFill>
              </a:rPr>
              <a:t>INTRO </a:t>
            </a:r>
            <a:r>
              <a:rPr sz="3600" spc="-35" dirty="0">
                <a:solidFill>
                  <a:srgbClr val="000000"/>
                </a:solidFill>
              </a:rPr>
              <a:t>TO </a:t>
            </a:r>
            <a:r>
              <a:rPr sz="3600" spc="-5" dirty="0">
                <a:solidFill>
                  <a:srgbClr val="BB8542"/>
                </a:solidFill>
              </a:rPr>
              <a:t>FLUID </a:t>
            </a:r>
            <a:r>
              <a:rPr sz="3600" spc="-45" dirty="0">
                <a:solidFill>
                  <a:srgbClr val="BB8542"/>
                </a:solidFill>
              </a:rPr>
              <a:t>RESUSCITATION </a:t>
            </a:r>
            <a:r>
              <a:rPr sz="3600" spc="-990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FOR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SHOCK</a:t>
            </a:r>
            <a:endParaRPr sz="3600"/>
          </a:p>
        </p:txBody>
      </p:sp>
      <p:sp>
        <p:nvSpPr>
          <p:cNvPr id="18" name="object 18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836926" y="3414520"/>
            <a:ext cx="2493010" cy="1054735"/>
          </a:xfrm>
          <a:custGeom>
            <a:avLst/>
            <a:gdLst/>
            <a:ahLst/>
            <a:cxnLst/>
            <a:rect l="l" t="t" r="r" b="b"/>
            <a:pathLst>
              <a:path w="2493010" h="1054735">
                <a:moveTo>
                  <a:pt x="2372918" y="0"/>
                </a:moveTo>
                <a:lnTo>
                  <a:pt x="119583" y="0"/>
                </a:lnTo>
                <a:lnTo>
                  <a:pt x="73037" y="9397"/>
                </a:lnTo>
                <a:lnTo>
                  <a:pt x="35026" y="35026"/>
                </a:lnTo>
                <a:lnTo>
                  <a:pt x="9398" y="73037"/>
                </a:lnTo>
                <a:lnTo>
                  <a:pt x="0" y="119583"/>
                </a:lnTo>
                <a:lnTo>
                  <a:pt x="0" y="935024"/>
                </a:lnTo>
                <a:lnTo>
                  <a:pt x="9397" y="981570"/>
                </a:lnTo>
                <a:lnTo>
                  <a:pt x="35026" y="1019581"/>
                </a:lnTo>
                <a:lnTo>
                  <a:pt x="73037" y="1045210"/>
                </a:lnTo>
                <a:lnTo>
                  <a:pt x="119583" y="1054608"/>
                </a:lnTo>
                <a:lnTo>
                  <a:pt x="2372918" y="1054608"/>
                </a:lnTo>
                <a:lnTo>
                  <a:pt x="2419464" y="1045210"/>
                </a:lnTo>
                <a:lnTo>
                  <a:pt x="2457475" y="1019581"/>
                </a:lnTo>
                <a:lnTo>
                  <a:pt x="2483104" y="981570"/>
                </a:lnTo>
                <a:lnTo>
                  <a:pt x="2492502" y="935024"/>
                </a:lnTo>
                <a:lnTo>
                  <a:pt x="2492502" y="119583"/>
                </a:lnTo>
                <a:lnTo>
                  <a:pt x="2483104" y="73037"/>
                </a:lnTo>
                <a:lnTo>
                  <a:pt x="2457475" y="35026"/>
                </a:lnTo>
                <a:lnTo>
                  <a:pt x="2419464" y="9397"/>
                </a:lnTo>
                <a:lnTo>
                  <a:pt x="2372918" y="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039291" y="3539091"/>
            <a:ext cx="205486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TCCC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Guidelines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include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products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CASEVAC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9431273" y="5327903"/>
            <a:ext cx="879475" cy="433070"/>
          </a:xfrm>
          <a:custGeom>
            <a:avLst/>
            <a:gdLst/>
            <a:ahLst/>
            <a:cxnLst/>
            <a:rect l="l" t="t" r="r" b="b"/>
            <a:pathLst>
              <a:path w="879475" h="433070">
                <a:moveTo>
                  <a:pt x="662940" y="0"/>
                </a:moveTo>
                <a:lnTo>
                  <a:pt x="216408" y="0"/>
                </a:lnTo>
                <a:lnTo>
                  <a:pt x="166787" y="5715"/>
                </a:lnTo>
                <a:lnTo>
                  <a:pt x="121236" y="21995"/>
                </a:lnTo>
                <a:lnTo>
                  <a:pt x="81055" y="47542"/>
                </a:lnTo>
                <a:lnTo>
                  <a:pt x="47542" y="81055"/>
                </a:lnTo>
                <a:lnTo>
                  <a:pt x="21995" y="121236"/>
                </a:lnTo>
                <a:lnTo>
                  <a:pt x="5715" y="166787"/>
                </a:lnTo>
                <a:lnTo>
                  <a:pt x="0" y="216408"/>
                </a:lnTo>
                <a:lnTo>
                  <a:pt x="5715" y="266028"/>
                </a:lnTo>
                <a:lnTo>
                  <a:pt x="21995" y="311579"/>
                </a:lnTo>
                <a:lnTo>
                  <a:pt x="47542" y="351760"/>
                </a:lnTo>
                <a:lnTo>
                  <a:pt x="81055" y="385273"/>
                </a:lnTo>
                <a:lnTo>
                  <a:pt x="121236" y="410820"/>
                </a:lnTo>
                <a:lnTo>
                  <a:pt x="166787" y="427100"/>
                </a:lnTo>
                <a:lnTo>
                  <a:pt x="216408" y="432816"/>
                </a:lnTo>
                <a:lnTo>
                  <a:pt x="662940" y="432816"/>
                </a:lnTo>
                <a:lnTo>
                  <a:pt x="712560" y="427100"/>
                </a:lnTo>
                <a:lnTo>
                  <a:pt x="758111" y="410820"/>
                </a:lnTo>
                <a:lnTo>
                  <a:pt x="798292" y="385273"/>
                </a:lnTo>
                <a:lnTo>
                  <a:pt x="831805" y="351760"/>
                </a:lnTo>
                <a:lnTo>
                  <a:pt x="857352" y="311579"/>
                </a:lnTo>
                <a:lnTo>
                  <a:pt x="873632" y="266028"/>
                </a:lnTo>
                <a:lnTo>
                  <a:pt x="879347" y="216408"/>
                </a:lnTo>
                <a:lnTo>
                  <a:pt x="873632" y="166787"/>
                </a:lnTo>
                <a:lnTo>
                  <a:pt x="857352" y="121236"/>
                </a:lnTo>
                <a:lnTo>
                  <a:pt x="831805" y="81055"/>
                </a:lnTo>
                <a:lnTo>
                  <a:pt x="798292" y="47542"/>
                </a:lnTo>
                <a:lnTo>
                  <a:pt x="758111" y="21995"/>
                </a:lnTo>
                <a:lnTo>
                  <a:pt x="712560" y="5715"/>
                </a:lnTo>
                <a:lnTo>
                  <a:pt x="6629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9576578" y="5372040"/>
            <a:ext cx="5899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latin typeface="Arial"/>
                <a:cs typeface="Arial"/>
              </a:rPr>
              <a:t>202</a:t>
            </a:r>
            <a:r>
              <a:rPr sz="2000" b="1" spc="-5" dirty="0"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779257" y="5327903"/>
            <a:ext cx="880110" cy="433070"/>
          </a:xfrm>
          <a:custGeom>
            <a:avLst/>
            <a:gdLst/>
            <a:ahLst/>
            <a:cxnLst/>
            <a:rect l="l" t="t" r="r" b="b"/>
            <a:pathLst>
              <a:path w="880109" h="433070">
                <a:moveTo>
                  <a:pt x="663702" y="0"/>
                </a:moveTo>
                <a:lnTo>
                  <a:pt x="216408" y="0"/>
                </a:lnTo>
                <a:lnTo>
                  <a:pt x="166787" y="5715"/>
                </a:lnTo>
                <a:lnTo>
                  <a:pt x="121236" y="21995"/>
                </a:lnTo>
                <a:lnTo>
                  <a:pt x="81055" y="47542"/>
                </a:lnTo>
                <a:lnTo>
                  <a:pt x="47542" y="81055"/>
                </a:lnTo>
                <a:lnTo>
                  <a:pt x="21995" y="121236"/>
                </a:lnTo>
                <a:lnTo>
                  <a:pt x="5715" y="166787"/>
                </a:lnTo>
                <a:lnTo>
                  <a:pt x="0" y="216408"/>
                </a:lnTo>
                <a:lnTo>
                  <a:pt x="5715" y="266028"/>
                </a:lnTo>
                <a:lnTo>
                  <a:pt x="21995" y="311579"/>
                </a:lnTo>
                <a:lnTo>
                  <a:pt x="47542" y="351760"/>
                </a:lnTo>
                <a:lnTo>
                  <a:pt x="81055" y="385273"/>
                </a:lnTo>
                <a:lnTo>
                  <a:pt x="121236" y="410820"/>
                </a:lnTo>
                <a:lnTo>
                  <a:pt x="166787" y="427100"/>
                </a:lnTo>
                <a:lnTo>
                  <a:pt x="216408" y="432816"/>
                </a:lnTo>
                <a:lnTo>
                  <a:pt x="663702" y="432816"/>
                </a:lnTo>
                <a:lnTo>
                  <a:pt x="713322" y="427100"/>
                </a:lnTo>
                <a:lnTo>
                  <a:pt x="758873" y="410820"/>
                </a:lnTo>
                <a:lnTo>
                  <a:pt x="799054" y="385273"/>
                </a:lnTo>
                <a:lnTo>
                  <a:pt x="832567" y="351760"/>
                </a:lnTo>
                <a:lnTo>
                  <a:pt x="858114" y="311579"/>
                </a:lnTo>
                <a:lnTo>
                  <a:pt x="874394" y="266028"/>
                </a:lnTo>
                <a:lnTo>
                  <a:pt x="880110" y="216408"/>
                </a:lnTo>
                <a:lnTo>
                  <a:pt x="874394" y="166787"/>
                </a:lnTo>
                <a:lnTo>
                  <a:pt x="858114" y="121236"/>
                </a:lnTo>
                <a:lnTo>
                  <a:pt x="832567" y="81055"/>
                </a:lnTo>
                <a:lnTo>
                  <a:pt x="799054" y="47542"/>
                </a:lnTo>
                <a:lnTo>
                  <a:pt x="758873" y="21995"/>
                </a:lnTo>
                <a:lnTo>
                  <a:pt x="713322" y="5715"/>
                </a:lnTo>
                <a:lnTo>
                  <a:pt x="66370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7924789" y="5372040"/>
            <a:ext cx="5899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latin typeface="Arial"/>
                <a:cs typeface="Arial"/>
              </a:rPr>
              <a:t>201</a:t>
            </a:r>
            <a:r>
              <a:rPr sz="2000" b="1" spc="-5" dirty="0">
                <a:latin typeface="Arial"/>
                <a:cs typeface="Arial"/>
              </a:rPr>
              <a:t>8</a:t>
            </a:r>
            <a:endParaRPr sz="20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5610605" y="5327903"/>
            <a:ext cx="879475" cy="433070"/>
          </a:xfrm>
          <a:custGeom>
            <a:avLst/>
            <a:gdLst/>
            <a:ahLst/>
            <a:cxnLst/>
            <a:rect l="l" t="t" r="r" b="b"/>
            <a:pathLst>
              <a:path w="879475" h="433070">
                <a:moveTo>
                  <a:pt x="662940" y="0"/>
                </a:moveTo>
                <a:lnTo>
                  <a:pt x="216408" y="0"/>
                </a:lnTo>
                <a:lnTo>
                  <a:pt x="166787" y="5715"/>
                </a:lnTo>
                <a:lnTo>
                  <a:pt x="121236" y="21995"/>
                </a:lnTo>
                <a:lnTo>
                  <a:pt x="81055" y="47542"/>
                </a:lnTo>
                <a:lnTo>
                  <a:pt x="47542" y="81055"/>
                </a:lnTo>
                <a:lnTo>
                  <a:pt x="21995" y="121236"/>
                </a:lnTo>
                <a:lnTo>
                  <a:pt x="5715" y="166787"/>
                </a:lnTo>
                <a:lnTo>
                  <a:pt x="0" y="216408"/>
                </a:lnTo>
                <a:lnTo>
                  <a:pt x="5715" y="266028"/>
                </a:lnTo>
                <a:lnTo>
                  <a:pt x="21995" y="311579"/>
                </a:lnTo>
                <a:lnTo>
                  <a:pt x="47542" y="351760"/>
                </a:lnTo>
                <a:lnTo>
                  <a:pt x="81055" y="385273"/>
                </a:lnTo>
                <a:lnTo>
                  <a:pt x="121236" y="410820"/>
                </a:lnTo>
                <a:lnTo>
                  <a:pt x="166787" y="427100"/>
                </a:lnTo>
                <a:lnTo>
                  <a:pt x="216408" y="432816"/>
                </a:lnTo>
                <a:lnTo>
                  <a:pt x="662940" y="432816"/>
                </a:lnTo>
                <a:lnTo>
                  <a:pt x="712560" y="427100"/>
                </a:lnTo>
                <a:lnTo>
                  <a:pt x="758111" y="410820"/>
                </a:lnTo>
                <a:lnTo>
                  <a:pt x="798292" y="385273"/>
                </a:lnTo>
                <a:lnTo>
                  <a:pt x="831805" y="351760"/>
                </a:lnTo>
                <a:lnTo>
                  <a:pt x="857352" y="311579"/>
                </a:lnTo>
                <a:lnTo>
                  <a:pt x="873632" y="266028"/>
                </a:lnTo>
                <a:lnTo>
                  <a:pt x="879347" y="216408"/>
                </a:lnTo>
                <a:lnTo>
                  <a:pt x="873632" y="166787"/>
                </a:lnTo>
                <a:lnTo>
                  <a:pt x="857352" y="121236"/>
                </a:lnTo>
                <a:lnTo>
                  <a:pt x="831805" y="81055"/>
                </a:lnTo>
                <a:lnTo>
                  <a:pt x="798292" y="47542"/>
                </a:lnTo>
                <a:lnTo>
                  <a:pt x="758111" y="21995"/>
                </a:lnTo>
                <a:lnTo>
                  <a:pt x="712560" y="5715"/>
                </a:lnTo>
                <a:lnTo>
                  <a:pt x="6629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5755749" y="5372040"/>
            <a:ext cx="5899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latin typeface="Arial"/>
                <a:cs typeface="Arial"/>
              </a:rPr>
              <a:t>201</a:t>
            </a:r>
            <a:r>
              <a:rPr sz="2000" b="1" spc="-5" dirty="0"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3284982" y="5327903"/>
            <a:ext cx="1534160" cy="433070"/>
          </a:xfrm>
          <a:custGeom>
            <a:avLst/>
            <a:gdLst/>
            <a:ahLst/>
            <a:cxnLst/>
            <a:rect l="l" t="t" r="r" b="b"/>
            <a:pathLst>
              <a:path w="1534160" h="433070">
                <a:moveTo>
                  <a:pt x="1317498" y="0"/>
                </a:moveTo>
                <a:lnTo>
                  <a:pt x="216408" y="0"/>
                </a:lnTo>
                <a:lnTo>
                  <a:pt x="166787" y="5715"/>
                </a:lnTo>
                <a:lnTo>
                  <a:pt x="121236" y="21995"/>
                </a:lnTo>
                <a:lnTo>
                  <a:pt x="81055" y="47542"/>
                </a:lnTo>
                <a:lnTo>
                  <a:pt x="47542" y="81055"/>
                </a:lnTo>
                <a:lnTo>
                  <a:pt x="21995" y="121236"/>
                </a:lnTo>
                <a:lnTo>
                  <a:pt x="5715" y="166787"/>
                </a:lnTo>
                <a:lnTo>
                  <a:pt x="0" y="216408"/>
                </a:lnTo>
                <a:lnTo>
                  <a:pt x="5715" y="266028"/>
                </a:lnTo>
                <a:lnTo>
                  <a:pt x="21995" y="311579"/>
                </a:lnTo>
                <a:lnTo>
                  <a:pt x="47542" y="351760"/>
                </a:lnTo>
                <a:lnTo>
                  <a:pt x="81055" y="385273"/>
                </a:lnTo>
                <a:lnTo>
                  <a:pt x="121236" y="410820"/>
                </a:lnTo>
                <a:lnTo>
                  <a:pt x="166787" y="427100"/>
                </a:lnTo>
                <a:lnTo>
                  <a:pt x="216408" y="432816"/>
                </a:lnTo>
                <a:lnTo>
                  <a:pt x="1317498" y="432816"/>
                </a:lnTo>
                <a:lnTo>
                  <a:pt x="1367118" y="427100"/>
                </a:lnTo>
                <a:lnTo>
                  <a:pt x="1412669" y="410820"/>
                </a:lnTo>
                <a:lnTo>
                  <a:pt x="1452850" y="385273"/>
                </a:lnTo>
                <a:lnTo>
                  <a:pt x="1486363" y="351760"/>
                </a:lnTo>
                <a:lnTo>
                  <a:pt x="1511910" y="311579"/>
                </a:lnTo>
                <a:lnTo>
                  <a:pt x="1528190" y="266028"/>
                </a:lnTo>
                <a:lnTo>
                  <a:pt x="1533906" y="216408"/>
                </a:lnTo>
                <a:lnTo>
                  <a:pt x="1528190" y="166787"/>
                </a:lnTo>
                <a:lnTo>
                  <a:pt x="1511910" y="121236"/>
                </a:lnTo>
                <a:lnTo>
                  <a:pt x="1486363" y="81055"/>
                </a:lnTo>
                <a:lnTo>
                  <a:pt x="1452850" y="47542"/>
                </a:lnTo>
                <a:lnTo>
                  <a:pt x="1412669" y="21995"/>
                </a:lnTo>
                <a:lnTo>
                  <a:pt x="1367118" y="5715"/>
                </a:lnTo>
                <a:lnTo>
                  <a:pt x="131749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3432713" y="5372040"/>
            <a:ext cx="12376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latin typeface="Arial"/>
                <a:cs typeface="Arial"/>
              </a:rPr>
              <a:t>2003-2006</a:t>
            </a:r>
            <a:endParaRPr sz="20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053846" y="5327905"/>
            <a:ext cx="1811655" cy="433070"/>
          </a:xfrm>
          <a:custGeom>
            <a:avLst/>
            <a:gdLst/>
            <a:ahLst/>
            <a:cxnLst/>
            <a:rect l="l" t="t" r="r" b="b"/>
            <a:pathLst>
              <a:path w="1811655" h="433070">
                <a:moveTo>
                  <a:pt x="1594866" y="0"/>
                </a:moveTo>
                <a:lnTo>
                  <a:pt x="216408" y="0"/>
                </a:lnTo>
                <a:lnTo>
                  <a:pt x="166787" y="5715"/>
                </a:lnTo>
                <a:lnTo>
                  <a:pt x="121236" y="21995"/>
                </a:lnTo>
                <a:lnTo>
                  <a:pt x="81055" y="47542"/>
                </a:lnTo>
                <a:lnTo>
                  <a:pt x="47542" y="81055"/>
                </a:lnTo>
                <a:lnTo>
                  <a:pt x="21995" y="121236"/>
                </a:lnTo>
                <a:lnTo>
                  <a:pt x="5715" y="166787"/>
                </a:lnTo>
                <a:lnTo>
                  <a:pt x="0" y="216407"/>
                </a:lnTo>
                <a:lnTo>
                  <a:pt x="5715" y="266028"/>
                </a:lnTo>
                <a:lnTo>
                  <a:pt x="21995" y="311579"/>
                </a:lnTo>
                <a:lnTo>
                  <a:pt x="47542" y="351760"/>
                </a:lnTo>
                <a:lnTo>
                  <a:pt x="81055" y="385273"/>
                </a:lnTo>
                <a:lnTo>
                  <a:pt x="121236" y="410820"/>
                </a:lnTo>
                <a:lnTo>
                  <a:pt x="166787" y="427100"/>
                </a:lnTo>
                <a:lnTo>
                  <a:pt x="216408" y="432815"/>
                </a:lnTo>
                <a:lnTo>
                  <a:pt x="1594866" y="432815"/>
                </a:lnTo>
                <a:lnTo>
                  <a:pt x="1644486" y="427100"/>
                </a:lnTo>
                <a:lnTo>
                  <a:pt x="1690037" y="410820"/>
                </a:lnTo>
                <a:lnTo>
                  <a:pt x="1730218" y="385273"/>
                </a:lnTo>
                <a:lnTo>
                  <a:pt x="1763731" y="351760"/>
                </a:lnTo>
                <a:lnTo>
                  <a:pt x="1789278" y="311579"/>
                </a:lnTo>
                <a:lnTo>
                  <a:pt x="1805558" y="266028"/>
                </a:lnTo>
                <a:lnTo>
                  <a:pt x="1811274" y="216407"/>
                </a:lnTo>
                <a:lnTo>
                  <a:pt x="1805558" y="166787"/>
                </a:lnTo>
                <a:lnTo>
                  <a:pt x="1789278" y="121236"/>
                </a:lnTo>
                <a:lnTo>
                  <a:pt x="1763731" y="81055"/>
                </a:lnTo>
                <a:lnTo>
                  <a:pt x="1730218" y="47542"/>
                </a:lnTo>
                <a:lnTo>
                  <a:pt x="1690037" y="21995"/>
                </a:lnTo>
                <a:lnTo>
                  <a:pt x="1644486" y="5715"/>
                </a:lnTo>
                <a:lnTo>
                  <a:pt x="15948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1199522" y="5372040"/>
            <a:ext cx="151955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10" dirty="0">
                <a:latin typeface="Arial"/>
                <a:cs typeface="Arial"/>
              </a:rPr>
              <a:t>1990s-2000s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4390644" y="1985770"/>
            <a:ext cx="3368040" cy="1283970"/>
          </a:xfrm>
          <a:custGeom>
            <a:avLst/>
            <a:gdLst/>
            <a:ahLst/>
            <a:cxnLst/>
            <a:rect l="l" t="t" r="r" b="b"/>
            <a:pathLst>
              <a:path w="3368040" h="1283970">
                <a:moveTo>
                  <a:pt x="3222447" y="0"/>
                </a:moveTo>
                <a:lnTo>
                  <a:pt x="145592" y="0"/>
                </a:lnTo>
                <a:lnTo>
                  <a:pt x="99576" y="7422"/>
                </a:lnTo>
                <a:lnTo>
                  <a:pt x="59609" y="28092"/>
                </a:lnTo>
                <a:lnTo>
                  <a:pt x="28092" y="59609"/>
                </a:lnTo>
                <a:lnTo>
                  <a:pt x="7422" y="99576"/>
                </a:lnTo>
                <a:lnTo>
                  <a:pt x="0" y="145592"/>
                </a:lnTo>
                <a:lnTo>
                  <a:pt x="0" y="1138377"/>
                </a:lnTo>
                <a:lnTo>
                  <a:pt x="7422" y="1184398"/>
                </a:lnTo>
                <a:lnTo>
                  <a:pt x="28092" y="1224365"/>
                </a:lnTo>
                <a:lnTo>
                  <a:pt x="59609" y="1255881"/>
                </a:lnTo>
                <a:lnTo>
                  <a:pt x="99576" y="1276548"/>
                </a:lnTo>
                <a:lnTo>
                  <a:pt x="145592" y="1283970"/>
                </a:lnTo>
                <a:lnTo>
                  <a:pt x="3222447" y="1283970"/>
                </a:lnTo>
                <a:lnTo>
                  <a:pt x="3268463" y="1276548"/>
                </a:lnTo>
                <a:lnTo>
                  <a:pt x="3308430" y="1255881"/>
                </a:lnTo>
                <a:lnTo>
                  <a:pt x="3339947" y="1224365"/>
                </a:lnTo>
                <a:lnTo>
                  <a:pt x="3360617" y="1184398"/>
                </a:lnTo>
                <a:lnTo>
                  <a:pt x="3368040" y="1138377"/>
                </a:lnTo>
                <a:lnTo>
                  <a:pt x="3368040" y="145592"/>
                </a:lnTo>
                <a:lnTo>
                  <a:pt x="3360617" y="99576"/>
                </a:lnTo>
                <a:lnTo>
                  <a:pt x="3339947" y="59609"/>
                </a:lnTo>
                <a:lnTo>
                  <a:pt x="3308430" y="28092"/>
                </a:lnTo>
                <a:lnTo>
                  <a:pt x="3268463" y="7422"/>
                </a:lnTo>
                <a:lnTo>
                  <a:pt x="322244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4574894" y="2117481"/>
            <a:ext cx="2917190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Crystalloids,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Hextend</a:t>
            </a:r>
            <a:r>
              <a:rPr sz="1575" b="1" baseline="26455" dirty="0">
                <a:solidFill>
                  <a:srgbClr val="FFFFFF"/>
                </a:solidFill>
                <a:latin typeface="Arial"/>
                <a:cs typeface="Arial"/>
              </a:rPr>
              <a:t>®</a:t>
            </a:r>
            <a:r>
              <a:rPr sz="1575" b="1" spc="7" baseline="264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b="1" spc="-20" dirty="0">
                <a:solidFill>
                  <a:srgbClr val="FFFFFF"/>
                </a:solidFill>
                <a:latin typeface="Arial"/>
                <a:cs typeface="Arial"/>
              </a:rPr>
              <a:t>PLASMA-LYTE</a:t>
            </a:r>
            <a:r>
              <a:rPr sz="16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de-prioritized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be used only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if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blood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products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are not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available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6740652" y="3414525"/>
            <a:ext cx="2942590" cy="1022350"/>
          </a:xfrm>
          <a:custGeom>
            <a:avLst/>
            <a:gdLst/>
            <a:ahLst/>
            <a:cxnLst/>
            <a:rect l="l" t="t" r="r" b="b"/>
            <a:pathLst>
              <a:path w="2942590" h="1022350">
                <a:moveTo>
                  <a:pt x="2826219" y="0"/>
                </a:moveTo>
                <a:lnTo>
                  <a:pt x="115862" y="0"/>
                </a:lnTo>
                <a:lnTo>
                  <a:pt x="70765" y="9104"/>
                </a:lnTo>
                <a:lnTo>
                  <a:pt x="33937" y="33932"/>
                </a:lnTo>
                <a:lnTo>
                  <a:pt x="9105" y="70760"/>
                </a:lnTo>
                <a:lnTo>
                  <a:pt x="0" y="115862"/>
                </a:lnTo>
                <a:lnTo>
                  <a:pt x="0" y="905967"/>
                </a:lnTo>
                <a:lnTo>
                  <a:pt x="9105" y="951070"/>
                </a:lnTo>
                <a:lnTo>
                  <a:pt x="33937" y="987902"/>
                </a:lnTo>
                <a:lnTo>
                  <a:pt x="70765" y="1012735"/>
                </a:lnTo>
                <a:lnTo>
                  <a:pt x="115862" y="1021841"/>
                </a:lnTo>
                <a:lnTo>
                  <a:pt x="2826219" y="1021841"/>
                </a:lnTo>
                <a:lnTo>
                  <a:pt x="2871316" y="1012735"/>
                </a:lnTo>
                <a:lnTo>
                  <a:pt x="2908144" y="987902"/>
                </a:lnTo>
                <a:lnTo>
                  <a:pt x="2932976" y="951070"/>
                </a:lnTo>
                <a:lnTo>
                  <a:pt x="2942082" y="905967"/>
                </a:lnTo>
                <a:lnTo>
                  <a:pt x="2942082" y="115862"/>
                </a:lnTo>
                <a:lnTo>
                  <a:pt x="2932976" y="70760"/>
                </a:lnTo>
                <a:lnTo>
                  <a:pt x="2908144" y="33932"/>
                </a:lnTo>
                <a:lnTo>
                  <a:pt x="2871316" y="9104"/>
                </a:lnTo>
                <a:lnTo>
                  <a:pt x="2826219" y="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6941563" y="3537999"/>
            <a:ext cx="231965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FDA Emergency Use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Authorization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 freeze-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dried plasma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shock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8109204" y="1985770"/>
            <a:ext cx="3443604" cy="1283970"/>
          </a:xfrm>
          <a:custGeom>
            <a:avLst/>
            <a:gdLst/>
            <a:ahLst/>
            <a:cxnLst/>
            <a:rect l="l" t="t" r="r" b="b"/>
            <a:pathLst>
              <a:path w="3443604" h="1283970">
                <a:moveTo>
                  <a:pt x="3297885" y="0"/>
                </a:moveTo>
                <a:lnTo>
                  <a:pt x="145592" y="0"/>
                </a:lnTo>
                <a:lnTo>
                  <a:pt x="99576" y="7422"/>
                </a:lnTo>
                <a:lnTo>
                  <a:pt x="59609" y="28092"/>
                </a:lnTo>
                <a:lnTo>
                  <a:pt x="28092" y="59609"/>
                </a:lnTo>
                <a:lnTo>
                  <a:pt x="7422" y="99576"/>
                </a:lnTo>
                <a:lnTo>
                  <a:pt x="0" y="145592"/>
                </a:lnTo>
                <a:lnTo>
                  <a:pt x="0" y="1138377"/>
                </a:lnTo>
                <a:lnTo>
                  <a:pt x="7422" y="1184398"/>
                </a:lnTo>
                <a:lnTo>
                  <a:pt x="28092" y="1224365"/>
                </a:lnTo>
                <a:lnTo>
                  <a:pt x="59609" y="1255881"/>
                </a:lnTo>
                <a:lnTo>
                  <a:pt x="99576" y="1276548"/>
                </a:lnTo>
                <a:lnTo>
                  <a:pt x="145592" y="1283970"/>
                </a:lnTo>
                <a:lnTo>
                  <a:pt x="3297885" y="1283970"/>
                </a:lnTo>
                <a:lnTo>
                  <a:pt x="3343906" y="1276548"/>
                </a:lnTo>
                <a:lnTo>
                  <a:pt x="3383873" y="1255881"/>
                </a:lnTo>
                <a:lnTo>
                  <a:pt x="3415389" y="1224365"/>
                </a:lnTo>
                <a:lnTo>
                  <a:pt x="3436056" y="1184398"/>
                </a:lnTo>
                <a:lnTo>
                  <a:pt x="3443478" y="1138377"/>
                </a:lnTo>
                <a:lnTo>
                  <a:pt x="3443478" y="145592"/>
                </a:lnTo>
                <a:lnTo>
                  <a:pt x="3436056" y="99576"/>
                </a:lnTo>
                <a:lnTo>
                  <a:pt x="3415389" y="59609"/>
                </a:lnTo>
                <a:lnTo>
                  <a:pt x="3383873" y="28092"/>
                </a:lnTo>
                <a:lnTo>
                  <a:pt x="3343906" y="7422"/>
                </a:lnTo>
                <a:lnTo>
                  <a:pt x="329788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8319212" y="2117481"/>
            <a:ext cx="300672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Updated guidelines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emphasize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cold stored or fresh whole blood,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other fluids not recommended for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hemorrhagic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shock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572262" y="2001006"/>
            <a:ext cx="2934970" cy="1285240"/>
          </a:xfrm>
          <a:custGeom>
            <a:avLst/>
            <a:gdLst/>
            <a:ahLst/>
            <a:cxnLst/>
            <a:rect l="l" t="t" r="r" b="b"/>
            <a:pathLst>
              <a:path w="2934970" h="1285239">
                <a:moveTo>
                  <a:pt x="2788780" y="0"/>
                </a:moveTo>
                <a:lnTo>
                  <a:pt x="145681" y="0"/>
                </a:lnTo>
                <a:lnTo>
                  <a:pt x="99636" y="7427"/>
                </a:lnTo>
                <a:lnTo>
                  <a:pt x="59645" y="28109"/>
                </a:lnTo>
                <a:lnTo>
                  <a:pt x="28109" y="59645"/>
                </a:lnTo>
                <a:lnTo>
                  <a:pt x="7427" y="99636"/>
                </a:lnTo>
                <a:lnTo>
                  <a:pt x="0" y="145681"/>
                </a:lnTo>
                <a:lnTo>
                  <a:pt x="0" y="1139063"/>
                </a:lnTo>
                <a:lnTo>
                  <a:pt x="7427" y="1185107"/>
                </a:lnTo>
                <a:lnTo>
                  <a:pt x="28109" y="1225094"/>
                </a:lnTo>
                <a:lnTo>
                  <a:pt x="59645" y="1256627"/>
                </a:lnTo>
                <a:lnTo>
                  <a:pt x="99636" y="1277306"/>
                </a:lnTo>
                <a:lnTo>
                  <a:pt x="145681" y="1284732"/>
                </a:lnTo>
                <a:lnTo>
                  <a:pt x="2788780" y="1284732"/>
                </a:lnTo>
                <a:lnTo>
                  <a:pt x="2834825" y="1277306"/>
                </a:lnTo>
                <a:lnTo>
                  <a:pt x="2874816" y="1256627"/>
                </a:lnTo>
                <a:lnTo>
                  <a:pt x="2906352" y="1225094"/>
                </a:lnTo>
                <a:lnTo>
                  <a:pt x="2927034" y="1185107"/>
                </a:lnTo>
                <a:lnTo>
                  <a:pt x="2934462" y="1139063"/>
                </a:lnTo>
                <a:lnTo>
                  <a:pt x="2934462" y="145681"/>
                </a:lnTo>
                <a:lnTo>
                  <a:pt x="2927034" y="99636"/>
                </a:lnTo>
                <a:lnTo>
                  <a:pt x="2906352" y="59645"/>
                </a:lnTo>
                <a:lnTo>
                  <a:pt x="2874816" y="28109"/>
                </a:lnTo>
                <a:lnTo>
                  <a:pt x="2834825" y="7427"/>
                </a:lnTo>
                <a:lnTo>
                  <a:pt x="278878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782331" y="2133211"/>
            <a:ext cx="244411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Fluid resuscitation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based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civilian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guidelines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41" name="object 4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42" name="object 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39" name="object 39"/>
          <p:cNvSpPr txBox="1"/>
          <p:nvPr/>
        </p:nvSpPr>
        <p:spPr>
          <a:xfrm>
            <a:off x="798404" y="2620890"/>
            <a:ext cx="136207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6385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Crystalloids</a:t>
            </a:r>
            <a:endParaRPr sz="1600">
              <a:latin typeface="Arial MT"/>
              <a:cs typeface="Arial MT"/>
            </a:endParaRPr>
          </a:p>
          <a:p>
            <a:pPr marL="298450" indent="-286385">
              <a:lnSpc>
                <a:spcPct val="100000"/>
              </a:lnSpc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Colloids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9184" y="1738886"/>
            <a:ext cx="11778646" cy="4966713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16762" y="670052"/>
            <a:ext cx="11158855" cy="1068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105"/>
              </a:lnSpc>
              <a:spcBef>
                <a:spcPts val="100"/>
              </a:spcBef>
            </a:pPr>
            <a:r>
              <a:rPr sz="3600" dirty="0">
                <a:solidFill>
                  <a:srgbClr val="BB8542"/>
                </a:solidFill>
              </a:rPr>
              <a:t>PROGRESSIVE</a:t>
            </a:r>
            <a:r>
              <a:rPr sz="3600" spc="-30" dirty="0">
                <a:solidFill>
                  <a:srgbClr val="BB8542"/>
                </a:solidFill>
              </a:rPr>
              <a:t> STRATEGIES</a:t>
            </a:r>
            <a:r>
              <a:rPr sz="3600" spc="-35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FOR</a:t>
            </a:r>
            <a:endParaRPr sz="3600"/>
          </a:p>
          <a:p>
            <a:pPr algn="ctr">
              <a:lnSpc>
                <a:spcPts val="4105"/>
              </a:lnSpc>
            </a:pPr>
            <a:r>
              <a:rPr sz="3600" spc="-5" dirty="0">
                <a:solidFill>
                  <a:srgbClr val="000000"/>
                </a:solidFill>
              </a:rPr>
              <a:t>FLUID</a:t>
            </a:r>
            <a:r>
              <a:rPr sz="3600" spc="-30" dirty="0">
                <a:solidFill>
                  <a:srgbClr val="000000"/>
                </a:solidFill>
              </a:rPr>
              <a:t> </a:t>
            </a:r>
            <a:r>
              <a:rPr sz="3600" spc="-45" dirty="0">
                <a:solidFill>
                  <a:srgbClr val="000000"/>
                </a:solidFill>
              </a:rPr>
              <a:t>RESUSCITATION</a:t>
            </a:r>
            <a:r>
              <a:rPr sz="3600" spc="-1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IN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HEMORRHAGIC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SHOCK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9215376" y="3934024"/>
            <a:ext cx="1063625" cy="489584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08585" marR="5080" indent="-96520">
              <a:lnSpc>
                <a:spcPts val="1730"/>
              </a:lnSpc>
              <a:spcBef>
                <a:spcPts val="315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End</a:t>
            </a:r>
            <a:r>
              <a:rPr sz="16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points*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reached?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207257" y="1808228"/>
            <a:ext cx="1407160" cy="1212850"/>
            <a:chOff x="3207257" y="1808228"/>
            <a:chExt cx="1407160" cy="1212850"/>
          </a:xfrm>
        </p:grpSpPr>
        <p:sp>
          <p:nvSpPr>
            <p:cNvPr id="8" name="object 8"/>
            <p:cNvSpPr/>
            <p:nvPr/>
          </p:nvSpPr>
          <p:spPr>
            <a:xfrm>
              <a:off x="3226307" y="1827278"/>
              <a:ext cx="1369060" cy="1174750"/>
            </a:xfrm>
            <a:custGeom>
              <a:avLst/>
              <a:gdLst/>
              <a:ahLst/>
              <a:cxnLst/>
              <a:rect l="l" t="t" r="r" b="b"/>
              <a:pathLst>
                <a:path w="1369060" h="1174750">
                  <a:moveTo>
                    <a:pt x="1285722" y="0"/>
                  </a:moveTo>
                  <a:lnTo>
                    <a:pt x="82829" y="0"/>
                  </a:lnTo>
                  <a:lnTo>
                    <a:pt x="50588" y="6509"/>
                  </a:lnTo>
                  <a:lnTo>
                    <a:pt x="24260" y="24260"/>
                  </a:lnTo>
                  <a:lnTo>
                    <a:pt x="6509" y="50588"/>
                  </a:lnTo>
                  <a:lnTo>
                    <a:pt x="0" y="82829"/>
                  </a:lnTo>
                  <a:lnTo>
                    <a:pt x="0" y="1091412"/>
                  </a:lnTo>
                  <a:lnTo>
                    <a:pt x="6509" y="1123653"/>
                  </a:lnTo>
                  <a:lnTo>
                    <a:pt x="24260" y="1149981"/>
                  </a:lnTo>
                  <a:lnTo>
                    <a:pt x="50588" y="1167732"/>
                  </a:lnTo>
                  <a:lnTo>
                    <a:pt x="82829" y="1174242"/>
                  </a:lnTo>
                  <a:lnTo>
                    <a:pt x="1285722" y="1174242"/>
                  </a:lnTo>
                  <a:lnTo>
                    <a:pt x="1317963" y="1167732"/>
                  </a:lnTo>
                  <a:lnTo>
                    <a:pt x="1344291" y="1149981"/>
                  </a:lnTo>
                  <a:lnTo>
                    <a:pt x="1362042" y="1123653"/>
                  </a:lnTo>
                  <a:lnTo>
                    <a:pt x="1368552" y="1091412"/>
                  </a:lnTo>
                  <a:lnTo>
                    <a:pt x="1368552" y="82829"/>
                  </a:lnTo>
                  <a:lnTo>
                    <a:pt x="1362042" y="50588"/>
                  </a:lnTo>
                  <a:lnTo>
                    <a:pt x="1344291" y="24260"/>
                  </a:lnTo>
                  <a:lnTo>
                    <a:pt x="1317963" y="6509"/>
                  </a:lnTo>
                  <a:lnTo>
                    <a:pt x="1285722" y="0"/>
                  </a:lnTo>
                  <a:close/>
                </a:path>
              </a:pathLst>
            </a:custGeom>
            <a:solidFill>
              <a:srgbClr val="BB854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26307" y="1827278"/>
              <a:ext cx="1369060" cy="1174750"/>
            </a:xfrm>
            <a:custGeom>
              <a:avLst/>
              <a:gdLst/>
              <a:ahLst/>
              <a:cxnLst/>
              <a:rect l="l" t="t" r="r" b="b"/>
              <a:pathLst>
                <a:path w="1369060" h="1174750">
                  <a:moveTo>
                    <a:pt x="0" y="82829"/>
                  </a:moveTo>
                  <a:lnTo>
                    <a:pt x="6509" y="50588"/>
                  </a:lnTo>
                  <a:lnTo>
                    <a:pt x="24260" y="24260"/>
                  </a:lnTo>
                  <a:lnTo>
                    <a:pt x="50588" y="6509"/>
                  </a:lnTo>
                  <a:lnTo>
                    <a:pt x="82829" y="0"/>
                  </a:lnTo>
                  <a:lnTo>
                    <a:pt x="1285722" y="0"/>
                  </a:lnTo>
                  <a:lnTo>
                    <a:pt x="1317963" y="6509"/>
                  </a:lnTo>
                  <a:lnTo>
                    <a:pt x="1344291" y="24260"/>
                  </a:lnTo>
                  <a:lnTo>
                    <a:pt x="1362042" y="50588"/>
                  </a:lnTo>
                  <a:lnTo>
                    <a:pt x="1368552" y="82829"/>
                  </a:lnTo>
                  <a:lnTo>
                    <a:pt x="1368552" y="1091412"/>
                  </a:lnTo>
                  <a:lnTo>
                    <a:pt x="1362042" y="1123653"/>
                  </a:lnTo>
                  <a:lnTo>
                    <a:pt x="1344291" y="1149981"/>
                  </a:lnTo>
                  <a:lnTo>
                    <a:pt x="1317963" y="1167732"/>
                  </a:lnTo>
                  <a:lnTo>
                    <a:pt x="1285722" y="1174242"/>
                  </a:lnTo>
                  <a:lnTo>
                    <a:pt x="82829" y="1174242"/>
                  </a:lnTo>
                  <a:lnTo>
                    <a:pt x="50588" y="1167732"/>
                  </a:lnTo>
                  <a:lnTo>
                    <a:pt x="24260" y="1149981"/>
                  </a:lnTo>
                  <a:lnTo>
                    <a:pt x="6509" y="1123653"/>
                  </a:lnTo>
                  <a:lnTo>
                    <a:pt x="0" y="1091412"/>
                  </a:lnTo>
                  <a:lnTo>
                    <a:pt x="0" y="82829"/>
                  </a:lnTo>
                  <a:close/>
                </a:path>
              </a:pathLst>
            </a:custGeom>
            <a:ln w="380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384243" y="1905052"/>
            <a:ext cx="105219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1270" algn="ctr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Ensure IV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access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tabli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hed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57776" y="3722789"/>
            <a:ext cx="1187450" cy="70866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 algn="ctr">
              <a:lnSpc>
                <a:spcPts val="1730"/>
              </a:lnSpc>
              <a:spcBef>
                <a:spcPts val="31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emo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rr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hagi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 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shock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present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071015" y="3302456"/>
            <a:ext cx="3570604" cy="178625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Order</a:t>
            </a:r>
            <a:r>
              <a:rPr sz="16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preference:</a:t>
            </a:r>
            <a:endParaRPr sz="1600">
              <a:latin typeface="Arial"/>
              <a:cs typeface="Arial"/>
            </a:endParaRPr>
          </a:p>
          <a:p>
            <a:pPr marL="194945" indent="-182880">
              <a:lnSpc>
                <a:spcPct val="100000"/>
              </a:lnSpc>
              <a:spcBef>
                <a:spcPts val="309"/>
              </a:spcBef>
              <a:buAutoNum type="arabicPeriod"/>
              <a:tabLst>
                <a:tab pos="195580" algn="l"/>
              </a:tabLst>
            </a:pP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Cold stored</a:t>
            </a:r>
            <a:r>
              <a:rPr sz="1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low-titer</a:t>
            </a:r>
            <a:r>
              <a:rPr sz="1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whole blood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Arial MT"/>
                <a:cs typeface="Arial MT"/>
              </a:rPr>
              <a:t>(LTOWB)</a:t>
            </a:r>
            <a:endParaRPr sz="1400">
              <a:latin typeface="Arial MT"/>
              <a:cs typeface="Arial MT"/>
            </a:endParaRPr>
          </a:p>
          <a:p>
            <a:pPr marL="194945" indent="-182880">
              <a:lnSpc>
                <a:spcPct val="100000"/>
              </a:lnSpc>
              <a:spcBef>
                <a:spcPts val="300"/>
              </a:spcBef>
              <a:buAutoNum type="arabicPeriod"/>
              <a:tabLst>
                <a:tab pos="195580" algn="l"/>
              </a:tabLst>
            </a:pP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Pre-screened</a:t>
            </a:r>
            <a:r>
              <a:rPr sz="14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low-titer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 fresh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whole blood</a:t>
            </a:r>
            <a:endParaRPr sz="1400">
              <a:latin typeface="Arial MT"/>
              <a:cs typeface="Arial MT"/>
            </a:endParaRPr>
          </a:p>
          <a:p>
            <a:pPr marL="195580" marR="554990" indent="-182880">
              <a:lnSpc>
                <a:spcPct val="100000"/>
              </a:lnSpc>
              <a:spcBef>
                <a:spcPts val="295"/>
              </a:spcBef>
              <a:buAutoNum type="arabicPeriod"/>
              <a:tabLst>
                <a:tab pos="196215" algn="l"/>
              </a:tabLst>
            </a:pP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Plasma, red blood cells (RBCs) and </a:t>
            </a:r>
            <a:r>
              <a:rPr sz="1400" spc="-3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platelets</a:t>
            </a:r>
            <a:r>
              <a:rPr sz="1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in a 1:1:1</a:t>
            </a:r>
            <a:r>
              <a:rPr sz="1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ratio</a:t>
            </a:r>
            <a:endParaRPr sz="1400">
              <a:latin typeface="Arial MT"/>
              <a:cs typeface="Arial MT"/>
            </a:endParaRPr>
          </a:p>
          <a:p>
            <a:pPr marL="195580" indent="-183515">
              <a:lnSpc>
                <a:spcPct val="100000"/>
              </a:lnSpc>
              <a:spcBef>
                <a:spcPts val="300"/>
              </a:spcBef>
              <a:buAutoNum type="arabicPeriod"/>
              <a:tabLst>
                <a:tab pos="196215" algn="l"/>
              </a:tabLst>
            </a:pP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Plasma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RBCs</a:t>
            </a:r>
            <a:r>
              <a:rPr sz="14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1:1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ratio</a:t>
            </a:r>
            <a:endParaRPr sz="1400">
              <a:latin typeface="Arial MT"/>
              <a:cs typeface="Arial MT"/>
            </a:endParaRPr>
          </a:p>
          <a:p>
            <a:pPr marL="195580" indent="-183515">
              <a:lnSpc>
                <a:spcPct val="100000"/>
              </a:lnSpc>
              <a:spcBef>
                <a:spcPts val="300"/>
              </a:spcBef>
              <a:buAutoNum type="arabicPeriod"/>
              <a:tabLst>
                <a:tab pos="196215" algn="l"/>
              </a:tabLst>
            </a:pP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Plasma</a:t>
            </a:r>
            <a:r>
              <a:rPr sz="1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1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RBCs</a:t>
            </a:r>
            <a:r>
              <a:rPr sz="1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alone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57016" y="2876169"/>
            <a:ext cx="37973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b="1" spc="-10" dirty="0">
                <a:latin typeface="Arial"/>
                <a:cs typeface="Arial"/>
              </a:rPr>
              <a:t>YES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84546" y="4888283"/>
            <a:ext cx="29146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b="1" spc="-10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093105" y="1840277"/>
            <a:ext cx="423037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marR="114300" indent="-26733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280035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Administer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2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 gm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Tranexamic</a:t>
            </a:r>
            <a:r>
              <a:rPr sz="1600" spc="-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Acid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(TXA)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via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slow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IV/IO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push</a:t>
            </a:r>
            <a:endParaRPr sz="1600">
              <a:latin typeface="Arial MT"/>
              <a:cs typeface="Arial MT"/>
            </a:endParaRPr>
          </a:p>
          <a:p>
            <a:pPr marL="279400" marR="5080" indent="-267335">
              <a:lnSpc>
                <a:spcPts val="1920"/>
              </a:lnSpc>
              <a:spcBef>
                <a:spcPts val="65"/>
              </a:spcBef>
              <a:buAutoNum type="arabicPeriod"/>
              <a:tabLst>
                <a:tab pos="280035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Administer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blood products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with hypothermia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prevention measures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(IV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fluid 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warmer,</a:t>
            </a:r>
            <a:r>
              <a:rPr sz="16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etc.)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416594" y="3173756"/>
            <a:ext cx="37973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b="1" spc="-10" dirty="0">
                <a:latin typeface="Arial"/>
                <a:cs typeface="Arial"/>
              </a:rPr>
              <a:t>YES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242842" y="5002003"/>
            <a:ext cx="804545" cy="6057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7150" marR="48260" algn="ctr">
              <a:lnSpc>
                <a:spcPct val="100000"/>
              </a:lnSpc>
              <a:spcBef>
                <a:spcPts val="95"/>
              </a:spcBef>
            </a:pPr>
            <a:r>
              <a:rPr sz="1400" b="1" spc="-5" dirty="0">
                <a:latin typeface="Arial"/>
                <a:cs typeface="Arial"/>
              </a:rPr>
              <a:t>1 gm 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C</a:t>
            </a:r>
            <a:r>
              <a:rPr sz="1400" b="1" spc="-5" dirty="0">
                <a:latin typeface="Arial"/>
                <a:cs typeface="Arial"/>
              </a:rPr>
              <a:t>alci</a:t>
            </a:r>
            <a:r>
              <a:rPr sz="1400" b="1" spc="-10" dirty="0">
                <a:latin typeface="Arial"/>
                <a:cs typeface="Arial"/>
              </a:rPr>
              <a:t>u</a:t>
            </a:r>
            <a:r>
              <a:rPr sz="1400" b="1" spc="-5" dirty="0">
                <a:latin typeface="Arial"/>
                <a:cs typeface="Arial"/>
              </a:rPr>
              <a:t>m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sz="1000" dirty="0">
                <a:latin typeface="Arial MT"/>
                <a:cs typeface="Arial MT"/>
              </a:rPr>
              <a:t>(1</a:t>
            </a:r>
            <a:r>
              <a:rPr sz="975" baseline="25641" dirty="0">
                <a:latin typeface="Arial MT"/>
                <a:cs typeface="Arial MT"/>
              </a:rPr>
              <a:t>st</a:t>
            </a:r>
            <a:r>
              <a:rPr sz="975" spc="89" baseline="25641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unit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only)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541368" y="5184454"/>
            <a:ext cx="995680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Cont.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MARCH</a:t>
            </a:r>
            <a:endParaRPr sz="1600">
              <a:latin typeface="Arial MT"/>
              <a:cs typeface="Arial MT"/>
            </a:endParaRPr>
          </a:p>
          <a:p>
            <a:pPr marL="12065" marR="5080" algn="ctr">
              <a:lnSpc>
                <a:spcPct val="100000"/>
              </a:lnSpc>
            </a:pPr>
            <a:r>
              <a:rPr sz="1600" spc="-12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600" spc="-6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and  oral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fluids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97657" y="2267738"/>
            <a:ext cx="12001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>
              <a:lnSpc>
                <a:spcPct val="100000"/>
              </a:lnSpc>
              <a:spcBef>
                <a:spcPts val="100"/>
              </a:spcBef>
            </a:pPr>
            <a:r>
              <a:rPr sz="1600" b="1" spc="-10" dirty="0">
                <a:solidFill>
                  <a:srgbClr val="921828"/>
                </a:solidFill>
                <a:latin typeface="Arial"/>
                <a:cs typeface="Arial"/>
              </a:rPr>
              <a:t>REASSESS</a:t>
            </a:r>
            <a:endParaRPr sz="1600">
              <a:latin typeface="Arial"/>
              <a:cs typeface="Arial"/>
            </a:endParaRPr>
          </a:p>
          <a:p>
            <a:pPr marL="12700" marR="5080" indent="4953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for </a:t>
            </a:r>
            <a:r>
              <a:rPr sz="1600" b="1" spc="-5" dirty="0">
                <a:latin typeface="Arial"/>
                <a:cs typeface="Arial"/>
              </a:rPr>
              <a:t>external </a:t>
            </a:r>
            <a:r>
              <a:rPr sz="1600" b="1" spc="-43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hemor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hag</a:t>
            </a:r>
            <a:r>
              <a:rPr sz="1600" b="1" dirty="0">
                <a:latin typeface="Arial"/>
                <a:cs typeface="Arial"/>
              </a:rPr>
              <a:t>e</a:t>
            </a:r>
            <a:endParaRPr sz="16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03009" y="1799284"/>
            <a:ext cx="1776730" cy="1684020"/>
          </a:xfrm>
          <a:custGeom>
            <a:avLst/>
            <a:gdLst/>
            <a:ahLst/>
            <a:cxnLst/>
            <a:rect l="l" t="t" r="r" b="b"/>
            <a:pathLst>
              <a:path w="1776730" h="1684020">
                <a:moveTo>
                  <a:pt x="1509991" y="1407769"/>
                </a:moveTo>
                <a:lnTo>
                  <a:pt x="1433461" y="1338186"/>
                </a:lnTo>
                <a:lnTo>
                  <a:pt x="1398524" y="1374101"/>
                </a:lnTo>
                <a:lnTo>
                  <a:pt x="1361567" y="1407299"/>
                </a:lnTo>
                <a:lnTo>
                  <a:pt x="1322717" y="1437754"/>
                </a:lnTo>
                <a:lnTo>
                  <a:pt x="1282153" y="1465402"/>
                </a:lnTo>
                <a:lnTo>
                  <a:pt x="1240015" y="1490205"/>
                </a:lnTo>
                <a:lnTo>
                  <a:pt x="1196479" y="1512100"/>
                </a:lnTo>
                <a:lnTo>
                  <a:pt x="1151674" y="1531061"/>
                </a:lnTo>
                <a:lnTo>
                  <a:pt x="1105763" y="1547025"/>
                </a:lnTo>
                <a:lnTo>
                  <a:pt x="1058913" y="1559941"/>
                </a:lnTo>
                <a:lnTo>
                  <a:pt x="1011262" y="1569758"/>
                </a:lnTo>
                <a:lnTo>
                  <a:pt x="962977" y="1576451"/>
                </a:lnTo>
                <a:lnTo>
                  <a:pt x="914222" y="1579943"/>
                </a:lnTo>
                <a:lnTo>
                  <a:pt x="865124" y="1580210"/>
                </a:lnTo>
                <a:lnTo>
                  <a:pt x="815873" y="1577187"/>
                </a:lnTo>
                <a:lnTo>
                  <a:pt x="766597" y="1570824"/>
                </a:lnTo>
                <a:lnTo>
                  <a:pt x="717461" y="1561084"/>
                </a:lnTo>
                <a:lnTo>
                  <a:pt x="670420" y="1548485"/>
                </a:lnTo>
                <a:lnTo>
                  <a:pt x="624903" y="1533080"/>
                </a:lnTo>
                <a:lnTo>
                  <a:pt x="580974" y="1514970"/>
                </a:lnTo>
                <a:lnTo>
                  <a:pt x="538721" y="1494282"/>
                </a:lnTo>
                <a:lnTo>
                  <a:pt x="498195" y="1471142"/>
                </a:lnTo>
                <a:lnTo>
                  <a:pt x="459486" y="1445653"/>
                </a:lnTo>
                <a:lnTo>
                  <a:pt x="422656" y="1417942"/>
                </a:lnTo>
                <a:lnTo>
                  <a:pt x="387781" y="1388122"/>
                </a:lnTo>
                <a:lnTo>
                  <a:pt x="354952" y="1356296"/>
                </a:lnTo>
                <a:lnTo>
                  <a:pt x="324205" y="1322616"/>
                </a:lnTo>
                <a:lnTo>
                  <a:pt x="295643" y="1287157"/>
                </a:lnTo>
                <a:lnTo>
                  <a:pt x="269328" y="1250073"/>
                </a:lnTo>
                <a:lnTo>
                  <a:pt x="245338" y="1211465"/>
                </a:lnTo>
                <a:lnTo>
                  <a:pt x="223735" y="1171448"/>
                </a:lnTo>
                <a:lnTo>
                  <a:pt x="204597" y="1130134"/>
                </a:lnTo>
                <a:lnTo>
                  <a:pt x="187998" y="1087666"/>
                </a:lnTo>
                <a:lnTo>
                  <a:pt x="174015" y="1044130"/>
                </a:lnTo>
                <a:lnTo>
                  <a:pt x="162725" y="999655"/>
                </a:lnTo>
                <a:lnTo>
                  <a:pt x="154178" y="954366"/>
                </a:lnTo>
                <a:lnTo>
                  <a:pt x="148463" y="908367"/>
                </a:lnTo>
                <a:lnTo>
                  <a:pt x="145656" y="861783"/>
                </a:lnTo>
                <a:lnTo>
                  <a:pt x="145834" y="814743"/>
                </a:lnTo>
                <a:lnTo>
                  <a:pt x="149047" y="767334"/>
                </a:lnTo>
                <a:lnTo>
                  <a:pt x="155384" y="719696"/>
                </a:lnTo>
                <a:lnTo>
                  <a:pt x="164922" y="671944"/>
                </a:lnTo>
                <a:lnTo>
                  <a:pt x="234899" y="706894"/>
                </a:lnTo>
                <a:lnTo>
                  <a:pt x="177266" y="486410"/>
                </a:lnTo>
                <a:lnTo>
                  <a:pt x="0" y="589584"/>
                </a:lnTo>
                <a:lnTo>
                  <a:pt x="70129" y="624611"/>
                </a:lnTo>
                <a:lnTo>
                  <a:pt x="58877" y="672807"/>
                </a:lnTo>
                <a:lnTo>
                  <a:pt x="50520" y="721207"/>
                </a:lnTo>
                <a:lnTo>
                  <a:pt x="45021" y="769708"/>
                </a:lnTo>
                <a:lnTo>
                  <a:pt x="42354" y="818184"/>
                </a:lnTo>
                <a:lnTo>
                  <a:pt x="42481" y="866521"/>
                </a:lnTo>
                <a:lnTo>
                  <a:pt x="45351" y="914603"/>
                </a:lnTo>
                <a:lnTo>
                  <a:pt x="50965" y="962317"/>
                </a:lnTo>
                <a:lnTo>
                  <a:pt x="59245" y="1009561"/>
                </a:lnTo>
                <a:lnTo>
                  <a:pt x="70192" y="1056208"/>
                </a:lnTo>
                <a:lnTo>
                  <a:pt x="83769" y="1102131"/>
                </a:lnTo>
                <a:lnTo>
                  <a:pt x="99923" y="1147241"/>
                </a:lnTo>
                <a:lnTo>
                  <a:pt x="118630" y="1191399"/>
                </a:lnTo>
                <a:lnTo>
                  <a:pt x="139865" y="1234503"/>
                </a:lnTo>
                <a:lnTo>
                  <a:pt x="163576" y="1276438"/>
                </a:lnTo>
                <a:lnTo>
                  <a:pt x="189738" y="1317078"/>
                </a:lnTo>
                <a:lnTo>
                  <a:pt x="218325" y="1356321"/>
                </a:lnTo>
                <a:lnTo>
                  <a:pt x="249288" y="1394053"/>
                </a:lnTo>
                <a:lnTo>
                  <a:pt x="282600" y="1430147"/>
                </a:lnTo>
                <a:lnTo>
                  <a:pt x="318236" y="1464487"/>
                </a:lnTo>
                <a:lnTo>
                  <a:pt x="354545" y="1495704"/>
                </a:lnTo>
                <a:lnTo>
                  <a:pt x="392112" y="1524508"/>
                </a:lnTo>
                <a:lnTo>
                  <a:pt x="430834" y="1550911"/>
                </a:lnTo>
                <a:lnTo>
                  <a:pt x="470585" y="1574901"/>
                </a:lnTo>
                <a:lnTo>
                  <a:pt x="511289" y="1596491"/>
                </a:lnTo>
                <a:lnTo>
                  <a:pt x="552843" y="1615694"/>
                </a:lnTo>
                <a:lnTo>
                  <a:pt x="595134" y="1632508"/>
                </a:lnTo>
                <a:lnTo>
                  <a:pt x="638060" y="1646936"/>
                </a:lnTo>
                <a:lnTo>
                  <a:pt x="681545" y="1658988"/>
                </a:lnTo>
                <a:lnTo>
                  <a:pt x="725462" y="1668665"/>
                </a:lnTo>
                <a:lnTo>
                  <a:pt x="769721" y="1675968"/>
                </a:lnTo>
                <a:lnTo>
                  <a:pt x="814209" y="1680921"/>
                </a:lnTo>
                <a:lnTo>
                  <a:pt x="858850" y="1683499"/>
                </a:lnTo>
                <a:lnTo>
                  <a:pt x="903528" y="1683727"/>
                </a:lnTo>
                <a:lnTo>
                  <a:pt x="948143" y="1681594"/>
                </a:lnTo>
                <a:lnTo>
                  <a:pt x="992606" y="1677136"/>
                </a:lnTo>
                <a:lnTo>
                  <a:pt x="1036789" y="1670316"/>
                </a:lnTo>
                <a:lnTo>
                  <a:pt x="1080617" y="1661172"/>
                </a:lnTo>
                <a:lnTo>
                  <a:pt x="1123988" y="1649704"/>
                </a:lnTo>
                <a:lnTo>
                  <a:pt x="1166787" y="1635899"/>
                </a:lnTo>
                <a:lnTo>
                  <a:pt x="1208925" y="1619770"/>
                </a:lnTo>
                <a:lnTo>
                  <a:pt x="1250289" y="1601330"/>
                </a:lnTo>
                <a:lnTo>
                  <a:pt x="1290789" y="1580578"/>
                </a:lnTo>
                <a:lnTo>
                  <a:pt x="1330325" y="1557515"/>
                </a:lnTo>
                <a:lnTo>
                  <a:pt x="1368793" y="1532153"/>
                </a:lnTo>
                <a:lnTo>
                  <a:pt x="1406093" y="1504492"/>
                </a:lnTo>
                <a:lnTo>
                  <a:pt x="1442135" y="1474546"/>
                </a:lnTo>
                <a:lnTo>
                  <a:pt x="1476794" y="1442300"/>
                </a:lnTo>
                <a:lnTo>
                  <a:pt x="1509991" y="1407769"/>
                </a:lnTo>
                <a:close/>
              </a:path>
              <a:path w="1776730" h="1684020">
                <a:moveTo>
                  <a:pt x="1776679" y="1094295"/>
                </a:moveTo>
                <a:lnTo>
                  <a:pt x="1706549" y="1059268"/>
                </a:lnTo>
                <a:lnTo>
                  <a:pt x="1717662" y="1011732"/>
                </a:lnTo>
                <a:lnTo>
                  <a:pt x="1725968" y="963980"/>
                </a:lnTo>
                <a:lnTo>
                  <a:pt x="1731479" y="916127"/>
                </a:lnTo>
                <a:lnTo>
                  <a:pt x="1734235" y="868273"/>
                </a:lnTo>
                <a:lnTo>
                  <a:pt x="1734286" y="820559"/>
                </a:lnTo>
                <a:lnTo>
                  <a:pt x="1731645" y="773074"/>
                </a:lnTo>
                <a:lnTo>
                  <a:pt x="1726336" y="725932"/>
                </a:lnTo>
                <a:lnTo>
                  <a:pt x="1718411" y="679234"/>
                </a:lnTo>
                <a:lnTo>
                  <a:pt x="1707896" y="633120"/>
                </a:lnTo>
                <a:lnTo>
                  <a:pt x="1694815" y="587667"/>
                </a:lnTo>
                <a:lnTo>
                  <a:pt x="1679206" y="543013"/>
                </a:lnTo>
                <a:lnTo>
                  <a:pt x="1661109" y="499262"/>
                </a:lnTo>
                <a:lnTo>
                  <a:pt x="1640535" y="456501"/>
                </a:lnTo>
                <a:lnTo>
                  <a:pt x="1617535" y="414883"/>
                </a:lnTo>
                <a:lnTo>
                  <a:pt x="1592135" y="374484"/>
                </a:lnTo>
                <a:lnTo>
                  <a:pt x="1564360" y="335432"/>
                </a:lnTo>
                <a:lnTo>
                  <a:pt x="1534248" y="297827"/>
                </a:lnTo>
                <a:lnTo>
                  <a:pt x="1501838" y="261785"/>
                </a:lnTo>
                <a:lnTo>
                  <a:pt x="1467154" y="227418"/>
                </a:lnTo>
                <a:lnTo>
                  <a:pt x="1431277" y="195707"/>
                </a:lnTo>
                <a:lnTo>
                  <a:pt x="1394117" y="166370"/>
                </a:lnTo>
                <a:lnTo>
                  <a:pt x="1355775" y="139433"/>
                </a:lnTo>
                <a:lnTo>
                  <a:pt x="1316355" y="114884"/>
                </a:lnTo>
                <a:lnTo>
                  <a:pt x="1275956" y="92722"/>
                </a:lnTo>
                <a:lnTo>
                  <a:pt x="1234681" y="72948"/>
                </a:lnTo>
                <a:lnTo>
                  <a:pt x="1192631" y="55537"/>
                </a:lnTo>
                <a:lnTo>
                  <a:pt x="1149908" y="40513"/>
                </a:lnTo>
                <a:lnTo>
                  <a:pt x="1106601" y="27851"/>
                </a:lnTo>
                <a:lnTo>
                  <a:pt x="1062824" y="17551"/>
                </a:lnTo>
                <a:lnTo>
                  <a:pt x="1018667" y="9626"/>
                </a:lnTo>
                <a:lnTo>
                  <a:pt x="974242" y="4064"/>
                </a:lnTo>
                <a:lnTo>
                  <a:pt x="929652" y="850"/>
                </a:lnTo>
                <a:lnTo>
                  <a:pt x="884974" y="0"/>
                </a:lnTo>
                <a:lnTo>
                  <a:pt x="840333" y="1498"/>
                </a:lnTo>
                <a:lnTo>
                  <a:pt x="795820" y="5346"/>
                </a:lnTo>
                <a:lnTo>
                  <a:pt x="751547" y="11531"/>
                </a:lnTo>
                <a:lnTo>
                  <a:pt x="707593" y="20053"/>
                </a:lnTo>
                <a:lnTo>
                  <a:pt x="664070" y="30924"/>
                </a:lnTo>
                <a:lnTo>
                  <a:pt x="621080" y="44119"/>
                </a:lnTo>
                <a:lnTo>
                  <a:pt x="578726" y="59651"/>
                </a:lnTo>
                <a:lnTo>
                  <a:pt x="537095" y="77520"/>
                </a:lnTo>
                <a:lnTo>
                  <a:pt x="496303" y="97701"/>
                </a:lnTo>
                <a:lnTo>
                  <a:pt x="456450" y="120205"/>
                </a:lnTo>
                <a:lnTo>
                  <a:pt x="417626" y="145021"/>
                </a:lnTo>
                <a:lnTo>
                  <a:pt x="379945" y="172148"/>
                </a:lnTo>
                <a:lnTo>
                  <a:pt x="343496" y="201599"/>
                </a:lnTo>
                <a:lnTo>
                  <a:pt x="308394" y="233349"/>
                </a:lnTo>
                <a:lnTo>
                  <a:pt x="274713" y="267398"/>
                </a:lnTo>
                <a:lnTo>
                  <a:pt x="350266" y="338048"/>
                </a:lnTo>
                <a:lnTo>
                  <a:pt x="385191" y="303110"/>
                </a:lnTo>
                <a:lnTo>
                  <a:pt x="422071" y="270814"/>
                </a:lnTo>
                <a:lnTo>
                  <a:pt x="460743" y="241223"/>
                </a:lnTo>
                <a:lnTo>
                  <a:pt x="501065" y="214376"/>
                </a:lnTo>
                <a:lnTo>
                  <a:pt x="542899" y="190322"/>
                </a:lnTo>
                <a:lnTo>
                  <a:pt x="586066" y="169100"/>
                </a:lnTo>
                <a:lnTo>
                  <a:pt x="630440" y="150761"/>
                </a:lnTo>
                <a:lnTo>
                  <a:pt x="675868" y="135343"/>
                </a:lnTo>
                <a:lnTo>
                  <a:pt x="722198" y="122897"/>
                </a:lnTo>
                <a:lnTo>
                  <a:pt x="769289" y="113474"/>
                </a:lnTo>
                <a:lnTo>
                  <a:pt x="816965" y="107099"/>
                </a:lnTo>
                <a:lnTo>
                  <a:pt x="865111" y="103847"/>
                </a:lnTo>
                <a:lnTo>
                  <a:pt x="913549" y="103746"/>
                </a:lnTo>
                <a:lnTo>
                  <a:pt x="962152" y="106832"/>
                </a:lnTo>
                <a:lnTo>
                  <a:pt x="1010754" y="113169"/>
                </a:lnTo>
                <a:lnTo>
                  <a:pt x="1059218" y="122796"/>
                </a:lnTo>
                <a:lnTo>
                  <a:pt x="1106258" y="135407"/>
                </a:lnTo>
                <a:lnTo>
                  <a:pt x="1151775" y="150812"/>
                </a:lnTo>
                <a:lnTo>
                  <a:pt x="1195692" y="168922"/>
                </a:lnTo>
                <a:lnTo>
                  <a:pt x="1237957" y="189598"/>
                </a:lnTo>
                <a:lnTo>
                  <a:pt x="1278483" y="212750"/>
                </a:lnTo>
                <a:lnTo>
                  <a:pt x="1317193" y="238239"/>
                </a:lnTo>
                <a:lnTo>
                  <a:pt x="1354010" y="265950"/>
                </a:lnTo>
                <a:lnTo>
                  <a:pt x="1388884" y="295770"/>
                </a:lnTo>
                <a:lnTo>
                  <a:pt x="1421726" y="327583"/>
                </a:lnTo>
                <a:lnTo>
                  <a:pt x="1452460" y="361276"/>
                </a:lnTo>
                <a:lnTo>
                  <a:pt x="1481023" y="396722"/>
                </a:lnTo>
                <a:lnTo>
                  <a:pt x="1507337" y="433806"/>
                </a:lnTo>
                <a:lnTo>
                  <a:pt x="1531327" y="472427"/>
                </a:lnTo>
                <a:lnTo>
                  <a:pt x="1552930" y="512432"/>
                </a:lnTo>
                <a:lnTo>
                  <a:pt x="1572069" y="553745"/>
                </a:lnTo>
                <a:lnTo>
                  <a:pt x="1588655" y="596226"/>
                </a:lnTo>
                <a:lnTo>
                  <a:pt x="1602638" y="639749"/>
                </a:lnTo>
                <a:lnTo>
                  <a:pt x="1613941" y="684225"/>
                </a:lnTo>
                <a:lnTo>
                  <a:pt x="1622488" y="729513"/>
                </a:lnTo>
                <a:lnTo>
                  <a:pt x="1628190" y="775512"/>
                </a:lnTo>
                <a:lnTo>
                  <a:pt x="1630997" y="822096"/>
                </a:lnTo>
                <a:lnTo>
                  <a:pt x="1630832" y="869137"/>
                </a:lnTo>
                <a:lnTo>
                  <a:pt x="1627619" y="916546"/>
                </a:lnTo>
                <a:lnTo>
                  <a:pt x="1621282" y="964171"/>
                </a:lnTo>
                <a:lnTo>
                  <a:pt x="1611744" y="1011923"/>
                </a:lnTo>
                <a:lnTo>
                  <a:pt x="1541780" y="976972"/>
                </a:lnTo>
                <a:lnTo>
                  <a:pt x="1599412" y="1197457"/>
                </a:lnTo>
                <a:lnTo>
                  <a:pt x="1776679" y="1094295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05010" y="5750969"/>
            <a:ext cx="2081530" cy="8153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595"/>
              </a:lnSpc>
              <a:spcBef>
                <a:spcPts val="95"/>
              </a:spcBef>
            </a:pPr>
            <a:r>
              <a:rPr sz="1400" b="1" i="1" spc="-5" dirty="0">
                <a:latin typeface="Arial"/>
                <a:cs typeface="Arial"/>
              </a:rPr>
              <a:t>End</a:t>
            </a:r>
            <a:r>
              <a:rPr sz="1400" b="1" i="1" spc="-45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points*: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510"/>
              </a:lnSpc>
              <a:spcBef>
                <a:spcPts val="110"/>
              </a:spcBef>
            </a:pPr>
            <a:r>
              <a:rPr sz="1400" i="1" spc="-5" dirty="0">
                <a:latin typeface="Arial"/>
                <a:cs typeface="Arial"/>
              </a:rPr>
              <a:t>Mental status improves </a:t>
            </a:r>
            <a:r>
              <a:rPr sz="1400" i="1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Radial pulse is palpable </a:t>
            </a:r>
            <a:r>
              <a:rPr sz="1400" i="1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Systolic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BP</a:t>
            </a:r>
            <a:r>
              <a:rPr sz="1400" i="1" spc="-5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of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100</a:t>
            </a:r>
            <a:r>
              <a:rPr sz="1400" i="1" spc="-2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mm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Hg</a:t>
            </a:r>
            <a:endParaRPr sz="1400">
              <a:latin typeface="Arial"/>
              <a:cs typeface="Arial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23" name="object 23"/>
          <p:cNvSpPr txBox="1"/>
          <p:nvPr/>
        </p:nvSpPr>
        <p:spPr>
          <a:xfrm>
            <a:off x="10641033" y="2650091"/>
            <a:ext cx="120078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>
              <a:lnSpc>
                <a:spcPct val="100000"/>
              </a:lnSpc>
              <a:spcBef>
                <a:spcPts val="100"/>
              </a:spcBef>
            </a:pPr>
            <a:r>
              <a:rPr sz="1600" b="1" spc="-10" dirty="0">
                <a:solidFill>
                  <a:srgbClr val="921828"/>
                </a:solidFill>
                <a:latin typeface="Arial"/>
                <a:cs typeface="Arial"/>
              </a:rPr>
              <a:t>REASSESS</a:t>
            </a:r>
            <a:endParaRPr sz="1600">
              <a:latin typeface="Arial"/>
              <a:cs typeface="Arial"/>
            </a:endParaRPr>
          </a:p>
          <a:p>
            <a:pPr marL="29209" marR="5080" indent="-17145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need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fluid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57280" y="3698992"/>
            <a:ext cx="1086485" cy="180657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065" marR="5080" indent="-1270" algn="ctr">
              <a:lnSpc>
                <a:spcPts val="1730"/>
              </a:lnSpc>
              <a:spcBef>
                <a:spcPts val="315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Assess for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presence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of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radial pulse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and/or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mental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status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changes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without</a:t>
            </a:r>
            <a:r>
              <a:rPr sz="1600" spc="-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TBI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355125" y="4056035"/>
            <a:ext cx="29146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b="1" spc="-10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45895" y="692277"/>
            <a:ext cx="10100310" cy="1068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105"/>
              </a:lnSpc>
              <a:spcBef>
                <a:spcPts val="100"/>
              </a:spcBef>
            </a:pPr>
            <a:r>
              <a:rPr sz="3600" dirty="0">
                <a:solidFill>
                  <a:srgbClr val="000000"/>
                </a:solidFill>
              </a:rPr>
              <a:t>TECHNIQUES</a:t>
            </a:r>
            <a:r>
              <a:rPr sz="3600" spc="-3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FOR</a:t>
            </a:r>
            <a:r>
              <a:rPr sz="3600" spc="-4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BB8542"/>
                </a:solidFill>
              </a:rPr>
              <a:t>PREVENTION</a:t>
            </a:r>
            <a:endParaRPr sz="3600"/>
          </a:p>
          <a:p>
            <a:pPr algn="ctr">
              <a:lnSpc>
                <a:spcPts val="4105"/>
              </a:lnSpc>
            </a:pPr>
            <a:r>
              <a:rPr sz="3600" spc="-5" dirty="0">
                <a:solidFill>
                  <a:srgbClr val="BB8542"/>
                </a:solidFill>
              </a:rPr>
              <a:t>AND</a:t>
            </a:r>
            <a:r>
              <a:rPr sz="3600" spc="-10" dirty="0">
                <a:solidFill>
                  <a:srgbClr val="BB8542"/>
                </a:solidFill>
              </a:rPr>
              <a:t> </a:t>
            </a:r>
            <a:r>
              <a:rPr sz="3600" spc="-35" dirty="0">
                <a:solidFill>
                  <a:srgbClr val="BB8542"/>
                </a:solidFill>
              </a:rPr>
              <a:t>TREATMENT</a:t>
            </a:r>
            <a:r>
              <a:rPr sz="3600" spc="-20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OF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HEMORRHAGIC</a:t>
            </a:r>
            <a:r>
              <a:rPr sz="3600" spc="-1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SHOCK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54935" y="1905795"/>
            <a:ext cx="34397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latin typeface="Arial"/>
                <a:cs typeface="Arial"/>
              </a:rPr>
              <a:t>Fluid Resuscitation </a:t>
            </a:r>
            <a:r>
              <a:rPr sz="2000" spc="-5" dirty="0">
                <a:latin typeface="Arial MT"/>
                <a:cs typeface="Arial MT"/>
              </a:rPr>
              <a:t>selection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priorities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are: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03621" y="2602199"/>
            <a:ext cx="29603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Cold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stored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low-titer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whole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03621" y="3379439"/>
            <a:ext cx="3074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Pre-screened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low-titer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fresh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whole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03621" y="4156679"/>
            <a:ext cx="3200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Plasma,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cells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(RBCs)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platelets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1:1:1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ratio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03621" y="4933919"/>
            <a:ext cx="32772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Plasma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RBCs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1:1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ratio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03621" y="5436839"/>
            <a:ext cx="2338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Plasma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RBCs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alone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42900" y="1909572"/>
            <a:ext cx="7445501" cy="3738371"/>
          </a:xfrm>
          <a:prstGeom prst="rect">
            <a:avLst/>
          </a:prstGeom>
        </p:spPr>
      </p:pic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479348" y="2009366"/>
          <a:ext cx="7130415" cy="3495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807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9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8786">
                <a:tc gridSpan="2">
                  <a:txBody>
                    <a:bodyPr/>
                    <a:lstStyle/>
                    <a:p>
                      <a:pPr marL="465455">
                        <a:lnSpc>
                          <a:spcPct val="100000"/>
                        </a:lnSpc>
                        <a:spcBef>
                          <a:spcPts val="99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HEMORRHAGIC</a:t>
                      </a:r>
                      <a:r>
                        <a:rPr sz="18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SHOCK PREVENTION</a:t>
                      </a:r>
                      <a:r>
                        <a:rPr sz="1800" b="1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20" dirty="0">
                          <a:latin typeface="Arial"/>
                          <a:cs typeface="Arial"/>
                        </a:rPr>
                        <a:t>TREATMENT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2573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2109">
                <a:tc>
                  <a:txBody>
                    <a:bodyPr/>
                    <a:lstStyle/>
                    <a:p>
                      <a:pPr marL="90805" marR="196215">
                        <a:lnSpc>
                          <a:spcPct val="100499"/>
                        </a:lnSpc>
                        <a:spcBef>
                          <a:spcPts val="300"/>
                        </a:spcBef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Casualty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not in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shock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(conscious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can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swallow):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3810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38760" indent="-63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Casualty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shock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(Altered Mental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Status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and/or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weak or absent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radial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pulses)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2104">
                <a:tc>
                  <a:txBody>
                    <a:bodyPr/>
                    <a:lstStyle/>
                    <a:p>
                      <a:pPr marL="376555" marR="467995" indent="-285750">
                        <a:lnSpc>
                          <a:spcPct val="100000"/>
                        </a:lnSpc>
                        <a:spcBef>
                          <a:spcPts val="365"/>
                        </a:spcBef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No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 fluids are immediately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necessary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6555" indent="-286385">
                        <a:lnSpc>
                          <a:spcPct val="100000"/>
                        </a:lnSpc>
                        <a:spcBef>
                          <a:spcPts val="1325"/>
                        </a:spcBef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Establish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IV/IO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access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168275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2842">
                <a:tc>
                  <a:txBody>
                    <a:bodyPr/>
                    <a:lstStyle/>
                    <a:p>
                      <a:pPr marL="376555" marR="252729" indent="-285750">
                        <a:lnSpc>
                          <a:spcPct val="100000"/>
                        </a:lnSpc>
                        <a:spcBef>
                          <a:spcPts val="565"/>
                        </a:spcBef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Oral rehydration is appropriate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and recommended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175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376555" indent="-286385">
                        <a:lnSpc>
                          <a:spcPct val="100000"/>
                        </a:lnSpc>
                        <a:spcBef>
                          <a:spcPts val="1525"/>
                        </a:spcBef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Administer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resuscitation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fluids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9372">
                <a:tc>
                  <a:txBody>
                    <a:bodyPr/>
                    <a:lstStyle/>
                    <a:p>
                      <a:pPr marL="376555" marR="140335" indent="-286385">
                        <a:lnSpc>
                          <a:spcPct val="100000"/>
                        </a:lnSpc>
                        <a:spcBef>
                          <a:spcPts val="475"/>
                        </a:spcBef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Risk of emesis and aspiration is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very low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6555" indent="-286385">
                        <a:lnSpc>
                          <a:spcPct val="100000"/>
                        </a:lnSpc>
                        <a:spcBef>
                          <a:spcPts val="1430"/>
                        </a:spcBef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Hypothermia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prevention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measures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18161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0722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r>
                        <a:rPr sz="2000" spc="-5" dirty="0">
                          <a:latin typeface="Arial MT"/>
                          <a:cs typeface="Arial MT"/>
                        </a:rPr>
                        <a:t>Reassess frequently</a:t>
                      </a:r>
                      <a:r>
                        <a:rPr sz="2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2000" spc="-5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2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2000" spc="-5" dirty="0">
                          <a:latin typeface="Arial MT"/>
                          <a:cs typeface="Arial MT"/>
                        </a:rPr>
                        <a:t>recurrence</a:t>
                      </a:r>
                      <a:r>
                        <a:rPr sz="2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2000" spc="-5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2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2000" spc="-5" dirty="0">
                          <a:latin typeface="Arial MT"/>
                          <a:cs typeface="Arial MT"/>
                        </a:rPr>
                        <a:t>shock</a:t>
                      </a:r>
                      <a:endParaRPr sz="2000">
                        <a:latin typeface="Arial MT"/>
                        <a:cs typeface="Arial MT"/>
                      </a:endParaRPr>
                    </a:p>
                  </a:txBody>
                  <a:tcPr marL="0" marR="0" marT="9588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0203" y="5266182"/>
            <a:ext cx="429005" cy="353567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68845" y="5231891"/>
            <a:ext cx="429005" cy="353567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7804404" y="2663189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59" h="365760">
                <a:moveTo>
                  <a:pt x="182880" y="0"/>
                </a:moveTo>
                <a:lnTo>
                  <a:pt x="134262" y="6532"/>
                </a:lnTo>
                <a:lnTo>
                  <a:pt x="90576" y="24968"/>
                </a:lnTo>
                <a:lnTo>
                  <a:pt x="53563" y="53563"/>
                </a:lnTo>
                <a:lnTo>
                  <a:pt x="24968" y="90576"/>
                </a:lnTo>
                <a:lnTo>
                  <a:pt x="6532" y="134262"/>
                </a:lnTo>
                <a:lnTo>
                  <a:pt x="0" y="182879"/>
                </a:lnTo>
                <a:lnTo>
                  <a:pt x="6532" y="231497"/>
                </a:lnTo>
                <a:lnTo>
                  <a:pt x="24968" y="275183"/>
                </a:lnTo>
                <a:lnTo>
                  <a:pt x="53563" y="312196"/>
                </a:lnTo>
                <a:lnTo>
                  <a:pt x="90576" y="340791"/>
                </a:lnTo>
                <a:lnTo>
                  <a:pt x="134262" y="359227"/>
                </a:lnTo>
                <a:lnTo>
                  <a:pt x="182880" y="365759"/>
                </a:lnTo>
                <a:lnTo>
                  <a:pt x="231497" y="359227"/>
                </a:lnTo>
                <a:lnTo>
                  <a:pt x="275183" y="340791"/>
                </a:lnTo>
                <a:lnTo>
                  <a:pt x="312196" y="312196"/>
                </a:lnTo>
                <a:lnTo>
                  <a:pt x="340791" y="275183"/>
                </a:lnTo>
                <a:lnTo>
                  <a:pt x="359227" y="231497"/>
                </a:lnTo>
                <a:lnTo>
                  <a:pt x="365760" y="182879"/>
                </a:lnTo>
                <a:lnTo>
                  <a:pt x="359227" y="134262"/>
                </a:lnTo>
                <a:lnTo>
                  <a:pt x="340791" y="90576"/>
                </a:lnTo>
                <a:lnTo>
                  <a:pt x="312196" y="53563"/>
                </a:lnTo>
                <a:lnTo>
                  <a:pt x="275183" y="24968"/>
                </a:lnTo>
                <a:lnTo>
                  <a:pt x="231497" y="6532"/>
                </a:lnTo>
                <a:lnTo>
                  <a:pt x="182880" y="0"/>
                </a:lnTo>
                <a:close/>
              </a:path>
            </a:pathLst>
          </a:custGeom>
          <a:solidFill>
            <a:srgbClr val="CD91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910630" y="2690360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804404" y="3419855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59" h="365760">
                <a:moveTo>
                  <a:pt x="182880" y="0"/>
                </a:moveTo>
                <a:lnTo>
                  <a:pt x="134262" y="6532"/>
                </a:lnTo>
                <a:lnTo>
                  <a:pt x="90576" y="24968"/>
                </a:lnTo>
                <a:lnTo>
                  <a:pt x="53563" y="53563"/>
                </a:lnTo>
                <a:lnTo>
                  <a:pt x="24968" y="90576"/>
                </a:lnTo>
                <a:lnTo>
                  <a:pt x="6532" y="134262"/>
                </a:lnTo>
                <a:lnTo>
                  <a:pt x="0" y="182879"/>
                </a:lnTo>
                <a:lnTo>
                  <a:pt x="6532" y="231497"/>
                </a:lnTo>
                <a:lnTo>
                  <a:pt x="24968" y="275183"/>
                </a:lnTo>
                <a:lnTo>
                  <a:pt x="53563" y="312196"/>
                </a:lnTo>
                <a:lnTo>
                  <a:pt x="90576" y="340791"/>
                </a:lnTo>
                <a:lnTo>
                  <a:pt x="134262" y="359227"/>
                </a:lnTo>
                <a:lnTo>
                  <a:pt x="182880" y="365759"/>
                </a:lnTo>
                <a:lnTo>
                  <a:pt x="231497" y="359227"/>
                </a:lnTo>
                <a:lnTo>
                  <a:pt x="275183" y="340791"/>
                </a:lnTo>
                <a:lnTo>
                  <a:pt x="312196" y="312196"/>
                </a:lnTo>
                <a:lnTo>
                  <a:pt x="340791" y="275183"/>
                </a:lnTo>
                <a:lnTo>
                  <a:pt x="359227" y="231497"/>
                </a:lnTo>
                <a:lnTo>
                  <a:pt x="365760" y="182879"/>
                </a:lnTo>
                <a:lnTo>
                  <a:pt x="359227" y="134262"/>
                </a:lnTo>
                <a:lnTo>
                  <a:pt x="340791" y="90576"/>
                </a:lnTo>
                <a:lnTo>
                  <a:pt x="312196" y="53563"/>
                </a:lnTo>
                <a:lnTo>
                  <a:pt x="275183" y="24968"/>
                </a:lnTo>
                <a:lnTo>
                  <a:pt x="231497" y="6532"/>
                </a:lnTo>
                <a:lnTo>
                  <a:pt x="182880" y="0"/>
                </a:lnTo>
                <a:close/>
              </a:path>
            </a:pathLst>
          </a:custGeom>
          <a:solidFill>
            <a:srgbClr val="CD91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7910630" y="3446782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804404" y="4227576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59" h="365760">
                <a:moveTo>
                  <a:pt x="182880" y="0"/>
                </a:moveTo>
                <a:lnTo>
                  <a:pt x="134262" y="6532"/>
                </a:lnTo>
                <a:lnTo>
                  <a:pt x="90576" y="24968"/>
                </a:lnTo>
                <a:lnTo>
                  <a:pt x="53563" y="53563"/>
                </a:lnTo>
                <a:lnTo>
                  <a:pt x="24968" y="90576"/>
                </a:lnTo>
                <a:lnTo>
                  <a:pt x="6532" y="134262"/>
                </a:lnTo>
                <a:lnTo>
                  <a:pt x="0" y="182880"/>
                </a:lnTo>
                <a:lnTo>
                  <a:pt x="6532" y="231497"/>
                </a:lnTo>
                <a:lnTo>
                  <a:pt x="24968" y="275183"/>
                </a:lnTo>
                <a:lnTo>
                  <a:pt x="53563" y="312196"/>
                </a:lnTo>
                <a:lnTo>
                  <a:pt x="90576" y="340791"/>
                </a:lnTo>
                <a:lnTo>
                  <a:pt x="134262" y="359227"/>
                </a:lnTo>
                <a:lnTo>
                  <a:pt x="182880" y="365760"/>
                </a:lnTo>
                <a:lnTo>
                  <a:pt x="231497" y="359227"/>
                </a:lnTo>
                <a:lnTo>
                  <a:pt x="275183" y="340791"/>
                </a:lnTo>
                <a:lnTo>
                  <a:pt x="312196" y="312196"/>
                </a:lnTo>
                <a:lnTo>
                  <a:pt x="340791" y="275183"/>
                </a:lnTo>
                <a:lnTo>
                  <a:pt x="359227" y="231497"/>
                </a:lnTo>
                <a:lnTo>
                  <a:pt x="365760" y="182880"/>
                </a:lnTo>
                <a:lnTo>
                  <a:pt x="359227" y="134262"/>
                </a:lnTo>
                <a:lnTo>
                  <a:pt x="340791" y="90576"/>
                </a:lnTo>
                <a:lnTo>
                  <a:pt x="312196" y="53563"/>
                </a:lnTo>
                <a:lnTo>
                  <a:pt x="275183" y="24968"/>
                </a:lnTo>
                <a:lnTo>
                  <a:pt x="231497" y="6532"/>
                </a:lnTo>
                <a:lnTo>
                  <a:pt x="182880" y="0"/>
                </a:lnTo>
                <a:close/>
              </a:path>
            </a:pathLst>
          </a:custGeom>
          <a:solidFill>
            <a:srgbClr val="CD91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7910630" y="4254220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804404" y="4872990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59" h="365760">
                <a:moveTo>
                  <a:pt x="182880" y="0"/>
                </a:moveTo>
                <a:lnTo>
                  <a:pt x="134262" y="6532"/>
                </a:lnTo>
                <a:lnTo>
                  <a:pt x="90576" y="24968"/>
                </a:lnTo>
                <a:lnTo>
                  <a:pt x="53563" y="53563"/>
                </a:lnTo>
                <a:lnTo>
                  <a:pt x="24968" y="90576"/>
                </a:lnTo>
                <a:lnTo>
                  <a:pt x="6532" y="134262"/>
                </a:lnTo>
                <a:lnTo>
                  <a:pt x="0" y="182880"/>
                </a:lnTo>
                <a:lnTo>
                  <a:pt x="6532" y="231497"/>
                </a:lnTo>
                <a:lnTo>
                  <a:pt x="24968" y="275183"/>
                </a:lnTo>
                <a:lnTo>
                  <a:pt x="53563" y="312196"/>
                </a:lnTo>
                <a:lnTo>
                  <a:pt x="90576" y="340791"/>
                </a:lnTo>
                <a:lnTo>
                  <a:pt x="134262" y="359227"/>
                </a:lnTo>
                <a:lnTo>
                  <a:pt x="182880" y="365760"/>
                </a:lnTo>
                <a:lnTo>
                  <a:pt x="231497" y="359227"/>
                </a:lnTo>
                <a:lnTo>
                  <a:pt x="275183" y="340791"/>
                </a:lnTo>
                <a:lnTo>
                  <a:pt x="312196" y="312196"/>
                </a:lnTo>
                <a:lnTo>
                  <a:pt x="340791" y="275183"/>
                </a:lnTo>
                <a:lnTo>
                  <a:pt x="359227" y="231497"/>
                </a:lnTo>
                <a:lnTo>
                  <a:pt x="365760" y="182880"/>
                </a:lnTo>
                <a:lnTo>
                  <a:pt x="359227" y="134262"/>
                </a:lnTo>
                <a:lnTo>
                  <a:pt x="340791" y="90576"/>
                </a:lnTo>
                <a:lnTo>
                  <a:pt x="312196" y="53563"/>
                </a:lnTo>
                <a:lnTo>
                  <a:pt x="275183" y="24968"/>
                </a:lnTo>
                <a:lnTo>
                  <a:pt x="231497" y="6532"/>
                </a:lnTo>
                <a:lnTo>
                  <a:pt x="182880" y="0"/>
                </a:lnTo>
                <a:close/>
              </a:path>
            </a:pathLst>
          </a:custGeom>
          <a:solidFill>
            <a:srgbClr val="CD91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7916758" y="4893232"/>
            <a:ext cx="1416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7804404" y="5394959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59" h="365760">
                <a:moveTo>
                  <a:pt x="182880" y="0"/>
                </a:moveTo>
                <a:lnTo>
                  <a:pt x="134262" y="6532"/>
                </a:lnTo>
                <a:lnTo>
                  <a:pt x="90576" y="24968"/>
                </a:lnTo>
                <a:lnTo>
                  <a:pt x="53563" y="53563"/>
                </a:lnTo>
                <a:lnTo>
                  <a:pt x="24968" y="90576"/>
                </a:lnTo>
                <a:lnTo>
                  <a:pt x="6532" y="134262"/>
                </a:lnTo>
                <a:lnTo>
                  <a:pt x="0" y="182879"/>
                </a:lnTo>
                <a:lnTo>
                  <a:pt x="6532" y="231497"/>
                </a:lnTo>
                <a:lnTo>
                  <a:pt x="24968" y="275183"/>
                </a:lnTo>
                <a:lnTo>
                  <a:pt x="53563" y="312196"/>
                </a:lnTo>
                <a:lnTo>
                  <a:pt x="90576" y="340791"/>
                </a:lnTo>
                <a:lnTo>
                  <a:pt x="134262" y="359227"/>
                </a:lnTo>
                <a:lnTo>
                  <a:pt x="182880" y="365759"/>
                </a:lnTo>
                <a:lnTo>
                  <a:pt x="231497" y="359227"/>
                </a:lnTo>
                <a:lnTo>
                  <a:pt x="275183" y="340791"/>
                </a:lnTo>
                <a:lnTo>
                  <a:pt x="312196" y="312196"/>
                </a:lnTo>
                <a:lnTo>
                  <a:pt x="340791" y="275183"/>
                </a:lnTo>
                <a:lnTo>
                  <a:pt x="359227" y="231497"/>
                </a:lnTo>
                <a:lnTo>
                  <a:pt x="365760" y="182879"/>
                </a:lnTo>
                <a:lnTo>
                  <a:pt x="359227" y="134262"/>
                </a:lnTo>
                <a:lnTo>
                  <a:pt x="340791" y="90576"/>
                </a:lnTo>
                <a:lnTo>
                  <a:pt x="312196" y="53563"/>
                </a:lnTo>
                <a:lnTo>
                  <a:pt x="275183" y="24968"/>
                </a:lnTo>
                <a:lnTo>
                  <a:pt x="231497" y="6532"/>
                </a:lnTo>
                <a:lnTo>
                  <a:pt x="182880" y="0"/>
                </a:lnTo>
                <a:close/>
              </a:path>
            </a:pathLst>
          </a:custGeom>
          <a:solidFill>
            <a:srgbClr val="CD91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7916758" y="5415211"/>
            <a:ext cx="1416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04136" y="684339"/>
            <a:ext cx="898334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735965">
              <a:lnSpc>
                <a:spcPts val="3890"/>
              </a:lnSpc>
              <a:spcBef>
                <a:spcPts val="585"/>
              </a:spcBef>
            </a:pPr>
            <a:r>
              <a:rPr sz="3600" spc="-30" dirty="0">
                <a:solidFill>
                  <a:srgbClr val="000000"/>
                </a:solidFill>
              </a:rPr>
              <a:t>APPROPRIATE</a:t>
            </a:r>
            <a:r>
              <a:rPr sz="3600" spc="-1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TECHNIQUES</a:t>
            </a:r>
            <a:r>
              <a:rPr sz="3600" spc="-1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FOR 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35" dirty="0">
                <a:solidFill>
                  <a:srgbClr val="BB8542"/>
                </a:solidFill>
              </a:rPr>
              <a:t>TREATMENT</a:t>
            </a:r>
            <a:r>
              <a:rPr sz="3600" spc="-25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BB8542"/>
                </a:solidFill>
              </a:rPr>
              <a:t>OF</a:t>
            </a:r>
            <a:r>
              <a:rPr sz="3600" spc="-20" dirty="0">
                <a:solidFill>
                  <a:srgbClr val="BB8542"/>
                </a:solidFill>
              </a:rPr>
              <a:t> </a:t>
            </a:r>
            <a:r>
              <a:rPr sz="3600" spc="-5" dirty="0">
                <a:solidFill>
                  <a:srgbClr val="BB8542"/>
                </a:solidFill>
              </a:rPr>
              <a:t>HEMORRHAGIC</a:t>
            </a:r>
            <a:r>
              <a:rPr sz="3600" spc="-15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BB8542"/>
                </a:solidFill>
              </a:rPr>
              <a:t>SHOCK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5805678" y="6054852"/>
            <a:ext cx="719455" cy="720090"/>
          </a:xfrm>
          <a:custGeom>
            <a:avLst/>
            <a:gdLst/>
            <a:ahLst/>
            <a:cxnLst/>
            <a:rect l="l" t="t" r="r" b="b"/>
            <a:pathLst>
              <a:path w="719454" h="720090">
                <a:moveTo>
                  <a:pt x="359664" y="0"/>
                </a:moveTo>
                <a:lnTo>
                  <a:pt x="310858" y="3286"/>
                </a:lnTo>
                <a:lnTo>
                  <a:pt x="264049" y="12861"/>
                </a:lnTo>
                <a:lnTo>
                  <a:pt x="219664" y="28294"/>
                </a:lnTo>
                <a:lnTo>
                  <a:pt x="178133" y="49157"/>
                </a:lnTo>
                <a:lnTo>
                  <a:pt x="139882" y="75020"/>
                </a:lnTo>
                <a:lnTo>
                  <a:pt x="105341" y="105456"/>
                </a:lnTo>
                <a:lnTo>
                  <a:pt x="74939" y="140033"/>
                </a:lnTo>
                <a:lnTo>
                  <a:pt x="49103" y="178324"/>
                </a:lnTo>
                <a:lnTo>
                  <a:pt x="28263" y="219900"/>
                </a:lnTo>
                <a:lnTo>
                  <a:pt x="12847" y="264331"/>
                </a:lnTo>
                <a:lnTo>
                  <a:pt x="3283" y="311189"/>
                </a:lnTo>
                <a:lnTo>
                  <a:pt x="0" y="360045"/>
                </a:lnTo>
                <a:lnTo>
                  <a:pt x="3283" y="408900"/>
                </a:lnTo>
                <a:lnTo>
                  <a:pt x="12847" y="455758"/>
                </a:lnTo>
                <a:lnTo>
                  <a:pt x="28263" y="500189"/>
                </a:lnTo>
                <a:lnTo>
                  <a:pt x="49103" y="541765"/>
                </a:lnTo>
                <a:lnTo>
                  <a:pt x="74939" y="580056"/>
                </a:lnTo>
                <a:lnTo>
                  <a:pt x="105341" y="614633"/>
                </a:lnTo>
                <a:lnTo>
                  <a:pt x="139882" y="645069"/>
                </a:lnTo>
                <a:lnTo>
                  <a:pt x="178133" y="670932"/>
                </a:lnTo>
                <a:lnTo>
                  <a:pt x="219664" y="691795"/>
                </a:lnTo>
                <a:lnTo>
                  <a:pt x="264049" y="707228"/>
                </a:lnTo>
                <a:lnTo>
                  <a:pt x="310858" y="716803"/>
                </a:lnTo>
                <a:lnTo>
                  <a:pt x="359664" y="720090"/>
                </a:lnTo>
                <a:lnTo>
                  <a:pt x="408469" y="716803"/>
                </a:lnTo>
                <a:lnTo>
                  <a:pt x="455278" y="707228"/>
                </a:lnTo>
                <a:lnTo>
                  <a:pt x="499663" y="691795"/>
                </a:lnTo>
                <a:lnTo>
                  <a:pt x="541194" y="670932"/>
                </a:lnTo>
                <a:lnTo>
                  <a:pt x="579445" y="645069"/>
                </a:lnTo>
                <a:lnTo>
                  <a:pt x="613986" y="614633"/>
                </a:lnTo>
                <a:lnTo>
                  <a:pt x="644388" y="580056"/>
                </a:lnTo>
                <a:lnTo>
                  <a:pt x="670224" y="541765"/>
                </a:lnTo>
                <a:lnTo>
                  <a:pt x="691064" y="500189"/>
                </a:lnTo>
                <a:lnTo>
                  <a:pt x="706480" y="455758"/>
                </a:lnTo>
                <a:lnTo>
                  <a:pt x="716044" y="408900"/>
                </a:lnTo>
                <a:lnTo>
                  <a:pt x="719328" y="360045"/>
                </a:lnTo>
                <a:lnTo>
                  <a:pt x="716044" y="311189"/>
                </a:lnTo>
                <a:lnTo>
                  <a:pt x="706480" y="264331"/>
                </a:lnTo>
                <a:lnTo>
                  <a:pt x="691064" y="219900"/>
                </a:lnTo>
                <a:lnTo>
                  <a:pt x="670224" y="178324"/>
                </a:lnTo>
                <a:lnTo>
                  <a:pt x="644388" y="140033"/>
                </a:lnTo>
                <a:lnTo>
                  <a:pt x="613986" y="105456"/>
                </a:lnTo>
                <a:lnTo>
                  <a:pt x="579445" y="75020"/>
                </a:lnTo>
                <a:lnTo>
                  <a:pt x="541194" y="49157"/>
                </a:lnTo>
                <a:lnTo>
                  <a:pt x="499663" y="28294"/>
                </a:lnTo>
                <a:lnTo>
                  <a:pt x="455278" y="12861"/>
                </a:lnTo>
                <a:lnTo>
                  <a:pt x="408469" y="3286"/>
                </a:lnTo>
                <a:lnTo>
                  <a:pt x="359664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374962" y="6146901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0449" y="2042125"/>
            <a:ext cx="308610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latin typeface="Arial MT"/>
                <a:cs typeface="Arial MT"/>
              </a:rPr>
              <a:t>Gather </a:t>
            </a:r>
            <a:r>
              <a:rPr sz="2000" b="1" spc="-5" dirty="0">
                <a:latin typeface="Arial"/>
                <a:cs typeface="Arial"/>
              </a:rPr>
              <a:t>blood products </a:t>
            </a:r>
            <a:r>
              <a:rPr sz="2000" spc="-5" dirty="0">
                <a:latin typeface="Arial MT"/>
                <a:cs typeface="Arial MT"/>
              </a:rPr>
              <a:t>for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transfusion:</a:t>
            </a:r>
            <a:endParaRPr sz="20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51459" y="2710433"/>
            <a:ext cx="3411220" cy="1949450"/>
            <a:chOff x="251459" y="2710433"/>
            <a:chExt cx="3411220" cy="1949450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1459" y="2710433"/>
              <a:ext cx="1262633" cy="188366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25879" y="2775203"/>
              <a:ext cx="1236725" cy="18844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22398" y="2748533"/>
              <a:ext cx="1239773" cy="1856231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352805" y="4474242"/>
            <a:ext cx="2047875" cy="878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05740" indent="23495">
              <a:lnSpc>
                <a:spcPct val="100000"/>
              </a:lnSpc>
              <a:spcBef>
                <a:spcPts val="95"/>
              </a:spcBef>
              <a:tabLst>
                <a:tab pos="1349375" algn="l"/>
              </a:tabLst>
            </a:pPr>
            <a:r>
              <a:rPr sz="1400" b="1" spc="-10" dirty="0">
                <a:latin typeface="Arial"/>
                <a:cs typeface="Arial"/>
              </a:rPr>
              <a:t>Co</a:t>
            </a:r>
            <a:r>
              <a:rPr sz="1400" b="1" spc="-5" dirty="0">
                <a:latin typeface="Arial"/>
                <a:cs typeface="Arial"/>
              </a:rPr>
              <a:t>ld</a:t>
            </a:r>
            <a:r>
              <a:rPr sz="1400" b="1" spc="-1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st</a:t>
            </a:r>
            <a:r>
              <a:rPr sz="1400" b="1" spc="-10" dirty="0">
                <a:latin typeface="Arial"/>
                <a:cs typeface="Arial"/>
              </a:rPr>
              <a:t>o</a:t>
            </a:r>
            <a:r>
              <a:rPr sz="1400" b="1" spc="-5" dirty="0">
                <a:latin typeface="Arial"/>
                <a:cs typeface="Arial"/>
              </a:rPr>
              <a:t>red</a:t>
            </a:r>
            <a:r>
              <a:rPr sz="1400" b="1" dirty="0">
                <a:latin typeface="Arial"/>
                <a:cs typeface="Arial"/>
              </a:rPr>
              <a:t>	</a:t>
            </a:r>
            <a:r>
              <a:rPr sz="1400" b="1" spc="-10" dirty="0">
                <a:latin typeface="Arial"/>
                <a:cs typeface="Arial"/>
              </a:rPr>
              <a:t>F</a:t>
            </a:r>
            <a:r>
              <a:rPr sz="1400" b="1" spc="-5" dirty="0">
                <a:latin typeface="Arial"/>
                <a:cs typeface="Arial"/>
              </a:rPr>
              <a:t>resh  </a:t>
            </a:r>
            <a:r>
              <a:rPr sz="1400" b="1" spc="-10" dirty="0">
                <a:latin typeface="Arial"/>
                <a:cs typeface="Arial"/>
              </a:rPr>
              <a:t>who</a:t>
            </a:r>
            <a:r>
              <a:rPr sz="1400" b="1" spc="-5" dirty="0">
                <a:latin typeface="Arial"/>
                <a:cs typeface="Arial"/>
              </a:rPr>
              <a:t>le</a:t>
            </a:r>
            <a:r>
              <a:rPr sz="1400" b="1" spc="-10" dirty="0">
                <a:latin typeface="Arial"/>
                <a:cs typeface="Arial"/>
              </a:rPr>
              <a:t> b</a:t>
            </a:r>
            <a:r>
              <a:rPr sz="1400" b="1" spc="-5" dirty="0">
                <a:latin typeface="Arial"/>
                <a:cs typeface="Arial"/>
              </a:rPr>
              <a:t>l</a:t>
            </a:r>
            <a:r>
              <a:rPr sz="1400" b="1" spc="-10" dirty="0">
                <a:latin typeface="Arial"/>
                <a:cs typeface="Arial"/>
              </a:rPr>
              <a:t>oo</a:t>
            </a:r>
            <a:r>
              <a:rPr sz="1400" b="1" spc="-5" dirty="0">
                <a:latin typeface="Arial"/>
                <a:cs typeface="Arial"/>
              </a:rPr>
              <a:t>d</a:t>
            </a:r>
            <a:r>
              <a:rPr sz="1400" b="1" dirty="0">
                <a:latin typeface="Arial"/>
                <a:cs typeface="Arial"/>
              </a:rPr>
              <a:t>	</a:t>
            </a:r>
            <a:r>
              <a:rPr sz="1400" b="1" spc="-39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b</a:t>
            </a:r>
            <a:r>
              <a:rPr sz="1400" b="1" spc="-5" dirty="0">
                <a:latin typeface="Arial"/>
                <a:cs typeface="Arial"/>
              </a:rPr>
              <a:t>l</a:t>
            </a:r>
            <a:r>
              <a:rPr sz="1400" b="1" spc="-10" dirty="0">
                <a:latin typeface="Arial"/>
                <a:cs typeface="Arial"/>
              </a:rPr>
              <a:t>oo</a:t>
            </a:r>
            <a:r>
              <a:rPr sz="1400" b="1" spc="-5" dirty="0">
                <a:latin typeface="Arial"/>
                <a:cs typeface="Arial"/>
              </a:rPr>
              <a:t>d</a:t>
            </a:r>
            <a:endParaRPr sz="1400">
              <a:latin typeface="Arial"/>
              <a:cs typeface="Arial"/>
            </a:endParaRPr>
          </a:p>
          <a:p>
            <a:pPr marL="1148080" marR="5080" indent="58419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collected 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in</a:t>
            </a:r>
            <a:r>
              <a:rPr sz="1400" b="1" spc="-4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the</a:t>
            </a:r>
            <a:r>
              <a:rPr sz="1400" b="1" spc="-4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field</a:t>
            </a:r>
            <a:endParaRPr sz="14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79900" y="4501761"/>
            <a:ext cx="746760" cy="665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6045" marR="29845" indent="-70485">
              <a:lnSpc>
                <a:spcPct val="100000"/>
              </a:lnSpc>
              <a:spcBef>
                <a:spcPts val="95"/>
              </a:spcBef>
            </a:pPr>
            <a:r>
              <a:rPr sz="1400" b="1" spc="-10" dirty="0">
                <a:latin typeface="Arial"/>
                <a:cs typeface="Arial"/>
              </a:rPr>
              <a:t>P</a:t>
            </a:r>
            <a:r>
              <a:rPr sz="1400" b="1" spc="-5" dirty="0">
                <a:latin typeface="Arial"/>
                <a:cs typeface="Arial"/>
              </a:rPr>
              <a:t>las</a:t>
            </a:r>
            <a:r>
              <a:rPr sz="1400" b="1" spc="-10" dirty="0">
                <a:latin typeface="Arial"/>
                <a:cs typeface="Arial"/>
              </a:rPr>
              <a:t>m</a:t>
            </a:r>
            <a:r>
              <a:rPr sz="1400" b="1" spc="-5" dirty="0">
                <a:latin typeface="Arial"/>
                <a:cs typeface="Arial"/>
              </a:rPr>
              <a:t>a,  RBCs,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platelets</a:t>
            </a:r>
            <a:endParaRPr sz="1400">
              <a:latin typeface="Arial"/>
              <a:cs typeface="Arial"/>
            </a:endParaRPr>
          </a:p>
        </p:txBody>
      </p:sp>
      <p:pic>
        <p:nvPicPr>
          <p:cNvPr id="14" name="object 1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600450" y="1883664"/>
            <a:ext cx="3839717" cy="4146041"/>
          </a:xfrm>
          <a:prstGeom prst="rect">
            <a:avLst/>
          </a:prstGeom>
        </p:spPr>
      </p:pic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3701834" y="1987900"/>
          <a:ext cx="3594100" cy="38948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94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01039">
                <a:tc>
                  <a:txBody>
                    <a:bodyPr/>
                    <a:lstStyle/>
                    <a:p>
                      <a:pPr marL="459740" marR="452755" indent="13779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000" b="1" spc="-5" dirty="0">
                          <a:latin typeface="Arial"/>
                          <a:cs typeface="Arial"/>
                        </a:rPr>
                        <a:t>Hemorrhagic </a:t>
                      </a:r>
                      <a:r>
                        <a:rPr sz="2000" b="1" spc="-10" dirty="0">
                          <a:latin typeface="Arial"/>
                          <a:cs typeface="Arial"/>
                        </a:rPr>
                        <a:t>Shock </a:t>
                      </a:r>
                      <a:r>
                        <a:rPr sz="2000" b="1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20" dirty="0">
                          <a:latin typeface="Arial"/>
                          <a:cs typeface="Arial"/>
                        </a:rPr>
                        <a:t>Treatment</a:t>
                      </a:r>
                      <a:r>
                        <a:rPr sz="2000" b="1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20" dirty="0">
                          <a:latin typeface="Arial"/>
                          <a:cs typeface="Arial"/>
                        </a:rPr>
                        <a:t>Techniques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5283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Establish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5" dirty="0">
                          <a:latin typeface="Arial"/>
                          <a:cs typeface="Arial"/>
                        </a:rPr>
                        <a:t>IV</a:t>
                      </a:r>
                      <a:r>
                        <a:rPr sz="14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b="1" spc="-5" dirty="0">
                          <a:latin typeface="Arial"/>
                          <a:cs typeface="Arial"/>
                        </a:rPr>
                        <a:t>IO</a:t>
                      </a:r>
                      <a:r>
                        <a:rPr sz="14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access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5283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Administer</a:t>
                      </a:r>
                      <a:r>
                        <a:rPr sz="14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TXA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02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Initiate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Hypothermia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Prevention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measures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0610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Administer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Resuscitation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Fluids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376555" marR="124460" indent="-285750">
                        <a:lnSpc>
                          <a:spcPct val="101299"/>
                        </a:lnSpc>
                        <a:spcBef>
                          <a:spcPts val="235"/>
                        </a:spcBef>
                        <a:buClr>
                          <a:srgbClr val="BB8542"/>
                        </a:buClr>
                        <a:buFont typeface="Wingdings"/>
                        <a:buChar char=""/>
                        <a:tabLst>
                          <a:tab pos="377190" algn="l"/>
                          <a:tab pos="377825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Heat blood to </a:t>
                      </a:r>
                      <a:r>
                        <a:rPr sz="1400" b="1" spc="-5" dirty="0">
                          <a:solidFill>
                            <a:srgbClr val="BB8542"/>
                          </a:solidFill>
                          <a:latin typeface="Arial"/>
                          <a:cs typeface="Arial"/>
                        </a:rPr>
                        <a:t>38</a:t>
                      </a:r>
                      <a:r>
                        <a:rPr sz="1350" b="1" spc="-7" baseline="24691" dirty="0">
                          <a:solidFill>
                            <a:srgbClr val="BB8542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400" b="1" spc="-5" dirty="0">
                          <a:solidFill>
                            <a:srgbClr val="BB8542"/>
                          </a:solidFill>
                          <a:latin typeface="Arial"/>
                          <a:cs typeface="Arial"/>
                        </a:rPr>
                        <a:t>C/100.4</a:t>
                      </a:r>
                      <a:r>
                        <a:rPr sz="1400" b="1" spc="-5" dirty="0">
                          <a:solidFill>
                            <a:srgbClr val="BB8542"/>
                          </a:solidFill>
                          <a:latin typeface="Calibri"/>
                          <a:cs typeface="Calibri"/>
                        </a:rPr>
                        <a:t>°</a:t>
                      </a:r>
                      <a:r>
                        <a:rPr sz="1400" b="1" spc="-5" dirty="0">
                          <a:solidFill>
                            <a:srgbClr val="BB8542"/>
                          </a:solidFill>
                          <a:latin typeface="Arial"/>
                          <a:cs typeface="Arial"/>
                        </a:rPr>
                        <a:t>F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using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warming device at a flow rate up to 150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ml/min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9116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Monitor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b="1" spc="-5" dirty="0">
                          <a:latin typeface="Arial"/>
                          <a:cs typeface="Arial"/>
                        </a:rPr>
                        <a:t>Reassess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end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points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377190" indent="-286385">
                        <a:lnSpc>
                          <a:spcPct val="100000"/>
                        </a:lnSpc>
                        <a:spcBef>
                          <a:spcPts val="300"/>
                        </a:spcBef>
                        <a:buClr>
                          <a:srgbClr val="BB8542"/>
                        </a:buClr>
                        <a:buFont typeface="Wingdings"/>
                        <a:buChar char=""/>
                        <a:tabLst>
                          <a:tab pos="376555" algn="l"/>
                          <a:tab pos="377825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Palpable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radial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pulse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377190" indent="-286385">
                        <a:lnSpc>
                          <a:spcPct val="100000"/>
                        </a:lnSpc>
                        <a:spcBef>
                          <a:spcPts val="300"/>
                        </a:spcBef>
                        <a:buClr>
                          <a:srgbClr val="BB8542"/>
                        </a:buClr>
                        <a:buFont typeface="Wingdings"/>
                        <a:buChar char=""/>
                        <a:tabLst>
                          <a:tab pos="376555" algn="l"/>
                          <a:tab pos="377825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Improved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mental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status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377190" indent="-286385">
                        <a:lnSpc>
                          <a:spcPct val="100000"/>
                        </a:lnSpc>
                        <a:spcBef>
                          <a:spcPts val="300"/>
                        </a:spcBef>
                        <a:buClr>
                          <a:srgbClr val="BB8542"/>
                        </a:buClr>
                        <a:buFont typeface="Wingdings"/>
                        <a:buChar char=""/>
                        <a:tabLst>
                          <a:tab pos="376555" algn="l"/>
                          <a:tab pos="377825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SBP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100mmHg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7606607" y="2028350"/>
            <a:ext cx="380619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latin typeface="Arial MT"/>
                <a:cs typeface="Arial MT"/>
              </a:rPr>
              <a:t>Select </a:t>
            </a:r>
            <a:r>
              <a:rPr sz="2000" b="1" spc="-5" dirty="0">
                <a:latin typeface="Arial"/>
                <a:cs typeface="Arial"/>
              </a:rPr>
              <a:t>Blood warming </a:t>
            </a:r>
            <a:r>
              <a:rPr sz="2000" spc="-5" dirty="0">
                <a:latin typeface="Arial MT"/>
                <a:cs typeface="Arial MT"/>
              </a:rPr>
              <a:t>device for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transfusion:</a:t>
            </a:r>
            <a:endParaRPr sz="2000">
              <a:latin typeface="Arial MT"/>
              <a:cs typeface="Arial MT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7323581" y="2629662"/>
            <a:ext cx="4657090" cy="1980564"/>
            <a:chOff x="7323581" y="2629662"/>
            <a:chExt cx="4657090" cy="1980564"/>
          </a:xfrm>
        </p:grpSpPr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81921" y="2629662"/>
              <a:ext cx="1324343" cy="190576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63961" y="2743962"/>
              <a:ext cx="1616200" cy="186612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323581" y="3075431"/>
              <a:ext cx="1944623" cy="1370837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7629725" y="4588186"/>
            <a:ext cx="122110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Buddy</a:t>
            </a:r>
            <a:r>
              <a:rPr sz="1600" b="1" spc="-7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Lite</a:t>
            </a:r>
            <a:r>
              <a:rPr sz="1600" b="1" spc="-5" dirty="0">
                <a:latin typeface="Calibri"/>
                <a:cs typeface="Calibri"/>
              </a:rPr>
              <a:t>™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309066" y="4596934"/>
            <a:ext cx="86677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marR="30480" indent="-62865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Therma</a:t>
            </a:r>
            <a:r>
              <a:rPr sz="1600" b="1" dirty="0">
                <a:latin typeface="Arial"/>
                <a:cs typeface="Arial"/>
              </a:rPr>
              <a:t>l  </a:t>
            </a:r>
            <a:r>
              <a:rPr sz="1600" b="1" spc="-5" dirty="0">
                <a:latin typeface="Arial"/>
                <a:cs typeface="Arial"/>
              </a:rPr>
              <a:t>Angel</a:t>
            </a:r>
            <a:r>
              <a:rPr sz="1575" b="1" spc="-7" baseline="26455" dirty="0">
                <a:latin typeface="Arial"/>
                <a:cs typeface="Arial"/>
              </a:rPr>
              <a:t>®</a:t>
            </a:r>
            <a:endParaRPr sz="1575" baseline="26455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0723153" y="4611460"/>
            <a:ext cx="106489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Quantum</a:t>
            </a:r>
            <a:r>
              <a:rPr sz="1600" b="1" spc="-5" dirty="0">
                <a:latin typeface="Calibri"/>
                <a:cs typeface="Calibri"/>
              </a:rPr>
              <a:t>™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7431913" y="5328786"/>
            <a:ext cx="4489450" cy="732790"/>
            <a:chOff x="7431913" y="5328786"/>
            <a:chExt cx="4489450" cy="732790"/>
          </a:xfrm>
        </p:grpSpPr>
        <p:sp>
          <p:nvSpPr>
            <p:cNvPr id="25" name="object 25"/>
            <p:cNvSpPr/>
            <p:nvPr/>
          </p:nvSpPr>
          <p:spPr>
            <a:xfrm>
              <a:off x="7438263" y="5335136"/>
              <a:ext cx="4476750" cy="720090"/>
            </a:xfrm>
            <a:custGeom>
              <a:avLst/>
              <a:gdLst/>
              <a:ahLst/>
              <a:cxnLst/>
              <a:rect l="l" t="t" r="r" b="b"/>
              <a:pathLst>
                <a:path w="4476750" h="720089">
                  <a:moveTo>
                    <a:pt x="4394073" y="0"/>
                  </a:moveTo>
                  <a:lnTo>
                    <a:pt x="82677" y="0"/>
                  </a:lnTo>
                  <a:lnTo>
                    <a:pt x="50492" y="6497"/>
                  </a:lnTo>
                  <a:lnTo>
                    <a:pt x="24212" y="24217"/>
                  </a:lnTo>
                  <a:lnTo>
                    <a:pt x="6496" y="50497"/>
                  </a:lnTo>
                  <a:lnTo>
                    <a:pt x="0" y="82677"/>
                  </a:lnTo>
                  <a:lnTo>
                    <a:pt x="0" y="637425"/>
                  </a:lnTo>
                  <a:lnTo>
                    <a:pt x="6496" y="669603"/>
                  </a:lnTo>
                  <a:lnTo>
                    <a:pt x="24212" y="695879"/>
                  </a:lnTo>
                  <a:lnTo>
                    <a:pt x="50492" y="713594"/>
                  </a:lnTo>
                  <a:lnTo>
                    <a:pt x="82677" y="720090"/>
                  </a:lnTo>
                  <a:lnTo>
                    <a:pt x="4394073" y="720090"/>
                  </a:lnTo>
                  <a:lnTo>
                    <a:pt x="4426257" y="713594"/>
                  </a:lnTo>
                  <a:lnTo>
                    <a:pt x="4452537" y="695879"/>
                  </a:lnTo>
                  <a:lnTo>
                    <a:pt x="4470253" y="669603"/>
                  </a:lnTo>
                  <a:lnTo>
                    <a:pt x="4476750" y="637425"/>
                  </a:lnTo>
                  <a:lnTo>
                    <a:pt x="4476750" y="82677"/>
                  </a:lnTo>
                  <a:lnTo>
                    <a:pt x="4470253" y="50497"/>
                  </a:lnTo>
                  <a:lnTo>
                    <a:pt x="4452537" y="24217"/>
                  </a:lnTo>
                  <a:lnTo>
                    <a:pt x="4426257" y="6497"/>
                  </a:lnTo>
                  <a:lnTo>
                    <a:pt x="4394073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438263" y="5335136"/>
              <a:ext cx="4476750" cy="720090"/>
            </a:xfrm>
            <a:custGeom>
              <a:avLst/>
              <a:gdLst/>
              <a:ahLst/>
              <a:cxnLst/>
              <a:rect l="l" t="t" r="r" b="b"/>
              <a:pathLst>
                <a:path w="4476750" h="720089">
                  <a:moveTo>
                    <a:pt x="0" y="82677"/>
                  </a:moveTo>
                  <a:lnTo>
                    <a:pt x="6496" y="50497"/>
                  </a:lnTo>
                  <a:lnTo>
                    <a:pt x="24212" y="24217"/>
                  </a:lnTo>
                  <a:lnTo>
                    <a:pt x="50492" y="6497"/>
                  </a:lnTo>
                  <a:lnTo>
                    <a:pt x="82677" y="0"/>
                  </a:lnTo>
                  <a:lnTo>
                    <a:pt x="4394073" y="0"/>
                  </a:lnTo>
                  <a:lnTo>
                    <a:pt x="4426257" y="6497"/>
                  </a:lnTo>
                  <a:lnTo>
                    <a:pt x="4452537" y="24217"/>
                  </a:lnTo>
                  <a:lnTo>
                    <a:pt x="4470253" y="50497"/>
                  </a:lnTo>
                  <a:lnTo>
                    <a:pt x="4476750" y="82677"/>
                  </a:lnTo>
                  <a:lnTo>
                    <a:pt x="4476750" y="637425"/>
                  </a:lnTo>
                  <a:lnTo>
                    <a:pt x="4470253" y="669603"/>
                  </a:lnTo>
                  <a:lnTo>
                    <a:pt x="4452537" y="695879"/>
                  </a:lnTo>
                  <a:lnTo>
                    <a:pt x="4426257" y="713594"/>
                  </a:lnTo>
                  <a:lnTo>
                    <a:pt x="4394073" y="720090"/>
                  </a:lnTo>
                  <a:lnTo>
                    <a:pt x="82677" y="720090"/>
                  </a:lnTo>
                  <a:lnTo>
                    <a:pt x="50492" y="713594"/>
                  </a:lnTo>
                  <a:lnTo>
                    <a:pt x="24212" y="695879"/>
                  </a:lnTo>
                  <a:lnTo>
                    <a:pt x="6496" y="669603"/>
                  </a:lnTo>
                  <a:lnTo>
                    <a:pt x="0" y="637425"/>
                  </a:lnTo>
                  <a:lnTo>
                    <a:pt x="0" y="82677"/>
                  </a:lnTo>
                  <a:close/>
                </a:path>
              </a:pathLst>
            </a:custGeom>
            <a:ln w="127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8272171" y="5432186"/>
            <a:ext cx="312928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CoTCCC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does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b="1" dirty="0">
                <a:latin typeface="Arial"/>
                <a:cs typeface="Arial"/>
              </a:rPr>
              <a:t>NOT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recommend </a:t>
            </a:r>
            <a:r>
              <a:rPr sz="1600" dirty="0">
                <a:latin typeface="Arial MT"/>
                <a:cs typeface="Arial MT"/>
              </a:rPr>
              <a:t>a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specific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 warmer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device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301752" y="5479541"/>
            <a:ext cx="7819390" cy="1195070"/>
            <a:chOff x="301752" y="5479541"/>
            <a:chExt cx="7819390" cy="1195070"/>
          </a:xfrm>
        </p:grpSpPr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625333" y="5479541"/>
              <a:ext cx="495299" cy="391667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311277" y="6043806"/>
              <a:ext cx="3225800" cy="621030"/>
            </a:xfrm>
            <a:custGeom>
              <a:avLst/>
              <a:gdLst/>
              <a:ahLst/>
              <a:cxnLst/>
              <a:rect l="l" t="t" r="r" b="b"/>
              <a:pathLst>
                <a:path w="3225800" h="621029">
                  <a:moveTo>
                    <a:pt x="3154248" y="0"/>
                  </a:moveTo>
                  <a:lnTo>
                    <a:pt x="71297" y="0"/>
                  </a:lnTo>
                  <a:lnTo>
                    <a:pt x="43548" y="5602"/>
                  </a:lnTo>
                  <a:lnTo>
                    <a:pt x="20885" y="20880"/>
                  </a:lnTo>
                  <a:lnTo>
                    <a:pt x="5603" y="43542"/>
                  </a:lnTo>
                  <a:lnTo>
                    <a:pt x="0" y="71297"/>
                  </a:lnTo>
                  <a:lnTo>
                    <a:pt x="0" y="549719"/>
                  </a:lnTo>
                  <a:lnTo>
                    <a:pt x="5603" y="577476"/>
                  </a:lnTo>
                  <a:lnTo>
                    <a:pt x="20885" y="600143"/>
                  </a:lnTo>
                  <a:lnTo>
                    <a:pt x="43548" y="615425"/>
                  </a:lnTo>
                  <a:lnTo>
                    <a:pt x="71297" y="621029"/>
                  </a:lnTo>
                  <a:lnTo>
                    <a:pt x="3154248" y="621029"/>
                  </a:lnTo>
                  <a:lnTo>
                    <a:pt x="3181997" y="615425"/>
                  </a:lnTo>
                  <a:lnTo>
                    <a:pt x="3204660" y="600143"/>
                  </a:lnTo>
                  <a:lnTo>
                    <a:pt x="3219942" y="577476"/>
                  </a:lnTo>
                  <a:lnTo>
                    <a:pt x="3225546" y="549719"/>
                  </a:lnTo>
                  <a:lnTo>
                    <a:pt x="3225546" y="71297"/>
                  </a:lnTo>
                  <a:lnTo>
                    <a:pt x="3219942" y="43542"/>
                  </a:lnTo>
                  <a:lnTo>
                    <a:pt x="3204660" y="20880"/>
                  </a:lnTo>
                  <a:lnTo>
                    <a:pt x="3181997" y="5602"/>
                  </a:lnTo>
                  <a:lnTo>
                    <a:pt x="3154248" y="0"/>
                  </a:lnTo>
                  <a:close/>
                </a:path>
              </a:pathLst>
            </a:custGeom>
            <a:solidFill>
              <a:srgbClr val="A0C1E7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11277" y="6043806"/>
              <a:ext cx="3225800" cy="621030"/>
            </a:xfrm>
            <a:custGeom>
              <a:avLst/>
              <a:gdLst/>
              <a:ahLst/>
              <a:cxnLst/>
              <a:rect l="l" t="t" r="r" b="b"/>
              <a:pathLst>
                <a:path w="3225800" h="621029">
                  <a:moveTo>
                    <a:pt x="0" y="71297"/>
                  </a:moveTo>
                  <a:lnTo>
                    <a:pt x="5603" y="43542"/>
                  </a:lnTo>
                  <a:lnTo>
                    <a:pt x="20885" y="20880"/>
                  </a:lnTo>
                  <a:lnTo>
                    <a:pt x="43548" y="5602"/>
                  </a:lnTo>
                  <a:lnTo>
                    <a:pt x="71297" y="0"/>
                  </a:lnTo>
                  <a:lnTo>
                    <a:pt x="3154248" y="0"/>
                  </a:lnTo>
                  <a:lnTo>
                    <a:pt x="3181997" y="5602"/>
                  </a:lnTo>
                  <a:lnTo>
                    <a:pt x="3204660" y="20880"/>
                  </a:lnTo>
                  <a:lnTo>
                    <a:pt x="3219942" y="43542"/>
                  </a:lnTo>
                  <a:lnTo>
                    <a:pt x="3225546" y="71297"/>
                  </a:lnTo>
                  <a:lnTo>
                    <a:pt x="3225546" y="549719"/>
                  </a:lnTo>
                  <a:lnTo>
                    <a:pt x="3219942" y="577476"/>
                  </a:lnTo>
                  <a:lnTo>
                    <a:pt x="3204660" y="600143"/>
                  </a:lnTo>
                  <a:lnTo>
                    <a:pt x="3181997" y="615425"/>
                  </a:lnTo>
                  <a:lnTo>
                    <a:pt x="3154248" y="621029"/>
                  </a:lnTo>
                  <a:lnTo>
                    <a:pt x="71297" y="621029"/>
                  </a:lnTo>
                  <a:lnTo>
                    <a:pt x="43548" y="615425"/>
                  </a:lnTo>
                  <a:lnTo>
                    <a:pt x="20885" y="600143"/>
                  </a:lnTo>
                  <a:lnTo>
                    <a:pt x="5603" y="577476"/>
                  </a:lnTo>
                  <a:lnTo>
                    <a:pt x="0" y="549719"/>
                  </a:lnTo>
                  <a:lnTo>
                    <a:pt x="0" y="71297"/>
                  </a:lnTo>
                  <a:close/>
                </a:path>
              </a:pathLst>
            </a:custGeom>
            <a:ln w="19050">
              <a:solidFill>
                <a:srgbClr val="A0C1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1018556" y="6215836"/>
            <a:ext cx="234124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C-LD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287274" y="5944361"/>
            <a:ext cx="996315" cy="913765"/>
            <a:chOff x="287274" y="5944361"/>
            <a:chExt cx="996315" cy="913765"/>
          </a:xfrm>
        </p:grpSpPr>
        <p:pic>
          <p:nvPicPr>
            <p:cNvPr id="34" name="object 3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87274" y="5944361"/>
              <a:ext cx="995933" cy="913638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1583" y="6138671"/>
              <a:ext cx="409193" cy="447293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8" name="object 3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2555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803203" y="677879"/>
            <a:ext cx="8586470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588645">
              <a:lnSpc>
                <a:spcPts val="3890"/>
              </a:lnSpc>
              <a:spcBef>
                <a:spcPts val="585"/>
              </a:spcBef>
            </a:pPr>
            <a:r>
              <a:rPr sz="3600" b="1" spc="-30" dirty="0">
                <a:latin typeface="Arial"/>
                <a:cs typeface="Arial"/>
              </a:rPr>
              <a:t>IMPORTANCE </a:t>
            </a:r>
            <a:r>
              <a:rPr sz="3600" b="1" spc="-5" dirty="0">
                <a:latin typeface="Arial"/>
                <a:cs typeface="Arial"/>
              </a:rPr>
              <a:t>AND </a:t>
            </a:r>
            <a:r>
              <a:rPr sz="3600" b="1" spc="-60" dirty="0">
                <a:latin typeface="Arial"/>
                <a:cs typeface="Arial"/>
              </a:rPr>
              <a:t>ADVANTAGES </a:t>
            </a:r>
            <a:r>
              <a:rPr sz="3600" b="1" spc="-5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OF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70" dirty="0">
                <a:solidFill>
                  <a:srgbClr val="BB8542"/>
                </a:solidFill>
                <a:latin typeface="Arial"/>
                <a:cs typeface="Arial"/>
              </a:rPr>
              <a:t>EARLY</a:t>
            </a:r>
            <a:r>
              <a:rPr sz="3600" b="1" spc="-8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USE</a:t>
            </a:r>
            <a:r>
              <a:rPr sz="3600" b="1" spc="-1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BB8542"/>
                </a:solidFill>
                <a:latin typeface="Arial"/>
                <a:cs typeface="Arial"/>
              </a:rPr>
              <a:t>OF</a:t>
            </a:r>
            <a:r>
              <a:rPr sz="36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BLOOD</a:t>
            </a:r>
            <a:r>
              <a:rPr sz="3600" b="1" spc="-2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PRODUCTS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37565" y="1847846"/>
            <a:ext cx="11544300" cy="4857750"/>
            <a:chOff x="337565" y="1847846"/>
            <a:chExt cx="11544300" cy="4857750"/>
          </a:xfrm>
        </p:grpSpPr>
        <p:sp>
          <p:nvSpPr>
            <p:cNvPr id="6" name="object 6"/>
            <p:cNvSpPr/>
            <p:nvPr/>
          </p:nvSpPr>
          <p:spPr>
            <a:xfrm>
              <a:off x="6262877" y="5985509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45" y="0"/>
                  </a:moveTo>
                  <a:lnTo>
                    <a:pt x="311189" y="3286"/>
                  </a:lnTo>
                  <a:lnTo>
                    <a:pt x="264331" y="12861"/>
                  </a:lnTo>
                  <a:lnTo>
                    <a:pt x="219900" y="28294"/>
                  </a:lnTo>
                  <a:lnTo>
                    <a:pt x="178324" y="49157"/>
                  </a:lnTo>
                  <a:lnTo>
                    <a:pt x="140033" y="75020"/>
                  </a:lnTo>
                  <a:lnTo>
                    <a:pt x="105456" y="105456"/>
                  </a:lnTo>
                  <a:lnTo>
                    <a:pt x="75020" y="140033"/>
                  </a:lnTo>
                  <a:lnTo>
                    <a:pt x="49157" y="178324"/>
                  </a:lnTo>
                  <a:lnTo>
                    <a:pt x="28294" y="219900"/>
                  </a:lnTo>
                  <a:lnTo>
                    <a:pt x="12861" y="264331"/>
                  </a:lnTo>
                  <a:lnTo>
                    <a:pt x="3286" y="311189"/>
                  </a:lnTo>
                  <a:lnTo>
                    <a:pt x="0" y="360044"/>
                  </a:lnTo>
                  <a:lnTo>
                    <a:pt x="3286" y="408900"/>
                  </a:lnTo>
                  <a:lnTo>
                    <a:pt x="12861" y="455758"/>
                  </a:lnTo>
                  <a:lnTo>
                    <a:pt x="28294" y="500189"/>
                  </a:lnTo>
                  <a:lnTo>
                    <a:pt x="49157" y="541765"/>
                  </a:lnTo>
                  <a:lnTo>
                    <a:pt x="75020" y="580056"/>
                  </a:lnTo>
                  <a:lnTo>
                    <a:pt x="105456" y="614633"/>
                  </a:lnTo>
                  <a:lnTo>
                    <a:pt x="140033" y="645069"/>
                  </a:lnTo>
                  <a:lnTo>
                    <a:pt x="178324" y="670932"/>
                  </a:lnTo>
                  <a:lnTo>
                    <a:pt x="219900" y="691795"/>
                  </a:lnTo>
                  <a:lnTo>
                    <a:pt x="264331" y="707228"/>
                  </a:lnTo>
                  <a:lnTo>
                    <a:pt x="311189" y="716803"/>
                  </a:lnTo>
                  <a:lnTo>
                    <a:pt x="360045" y="720089"/>
                  </a:lnTo>
                  <a:lnTo>
                    <a:pt x="408900" y="716803"/>
                  </a:lnTo>
                  <a:lnTo>
                    <a:pt x="455758" y="707228"/>
                  </a:lnTo>
                  <a:lnTo>
                    <a:pt x="500189" y="691795"/>
                  </a:lnTo>
                  <a:lnTo>
                    <a:pt x="541765" y="670932"/>
                  </a:lnTo>
                  <a:lnTo>
                    <a:pt x="580056" y="645069"/>
                  </a:lnTo>
                  <a:lnTo>
                    <a:pt x="614633" y="614633"/>
                  </a:lnTo>
                  <a:lnTo>
                    <a:pt x="645069" y="580056"/>
                  </a:lnTo>
                  <a:lnTo>
                    <a:pt x="670932" y="541765"/>
                  </a:lnTo>
                  <a:lnTo>
                    <a:pt x="691795" y="500189"/>
                  </a:lnTo>
                  <a:lnTo>
                    <a:pt x="707228" y="455758"/>
                  </a:lnTo>
                  <a:lnTo>
                    <a:pt x="716803" y="408900"/>
                  </a:lnTo>
                  <a:lnTo>
                    <a:pt x="720090" y="360044"/>
                  </a:lnTo>
                  <a:lnTo>
                    <a:pt x="716803" y="311189"/>
                  </a:lnTo>
                  <a:lnTo>
                    <a:pt x="707228" y="264331"/>
                  </a:lnTo>
                  <a:lnTo>
                    <a:pt x="691795" y="219900"/>
                  </a:lnTo>
                  <a:lnTo>
                    <a:pt x="670932" y="178324"/>
                  </a:lnTo>
                  <a:lnTo>
                    <a:pt x="645069" y="140033"/>
                  </a:lnTo>
                  <a:lnTo>
                    <a:pt x="614633" y="105456"/>
                  </a:lnTo>
                  <a:lnTo>
                    <a:pt x="580056" y="75020"/>
                  </a:lnTo>
                  <a:lnTo>
                    <a:pt x="541765" y="49157"/>
                  </a:lnTo>
                  <a:lnTo>
                    <a:pt x="500189" y="28294"/>
                  </a:lnTo>
                  <a:lnTo>
                    <a:pt x="455758" y="12861"/>
                  </a:lnTo>
                  <a:lnTo>
                    <a:pt x="408900" y="3286"/>
                  </a:lnTo>
                  <a:lnTo>
                    <a:pt x="360045" y="0"/>
                  </a:lnTo>
                  <a:close/>
                </a:path>
              </a:pathLst>
            </a:custGeom>
            <a:solidFill>
              <a:srgbClr val="F164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7090" y="1857374"/>
              <a:ext cx="11525249" cy="70561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47090" y="1857371"/>
              <a:ext cx="11525250" cy="706120"/>
            </a:xfrm>
            <a:custGeom>
              <a:avLst/>
              <a:gdLst/>
              <a:ahLst/>
              <a:cxnLst/>
              <a:rect l="l" t="t" r="r" b="b"/>
              <a:pathLst>
                <a:path w="11525250" h="706119">
                  <a:moveTo>
                    <a:pt x="0" y="117614"/>
                  </a:moveTo>
                  <a:lnTo>
                    <a:pt x="9242" y="71832"/>
                  </a:lnTo>
                  <a:lnTo>
                    <a:pt x="34447" y="34447"/>
                  </a:lnTo>
                  <a:lnTo>
                    <a:pt x="71832" y="9242"/>
                  </a:lnTo>
                  <a:lnTo>
                    <a:pt x="117614" y="0"/>
                  </a:lnTo>
                  <a:lnTo>
                    <a:pt x="11407635" y="0"/>
                  </a:lnTo>
                  <a:lnTo>
                    <a:pt x="11453417" y="9242"/>
                  </a:lnTo>
                  <a:lnTo>
                    <a:pt x="11490802" y="34447"/>
                  </a:lnTo>
                  <a:lnTo>
                    <a:pt x="11516007" y="71832"/>
                  </a:lnTo>
                  <a:lnTo>
                    <a:pt x="11525250" y="117614"/>
                  </a:lnTo>
                  <a:lnTo>
                    <a:pt x="11525250" y="588010"/>
                  </a:lnTo>
                  <a:lnTo>
                    <a:pt x="11516007" y="633785"/>
                  </a:lnTo>
                  <a:lnTo>
                    <a:pt x="11490802" y="671166"/>
                  </a:lnTo>
                  <a:lnTo>
                    <a:pt x="11453417" y="696369"/>
                  </a:lnTo>
                  <a:lnTo>
                    <a:pt x="11407635" y="705612"/>
                  </a:lnTo>
                  <a:lnTo>
                    <a:pt x="117614" y="705612"/>
                  </a:lnTo>
                  <a:lnTo>
                    <a:pt x="71832" y="696369"/>
                  </a:lnTo>
                  <a:lnTo>
                    <a:pt x="34447" y="671166"/>
                  </a:lnTo>
                  <a:lnTo>
                    <a:pt x="9242" y="633785"/>
                  </a:lnTo>
                  <a:lnTo>
                    <a:pt x="0" y="588010"/>
                  </a:lnTo>
                  <a:lnTo>
                    <a:pt x="0" y="117614"/>
                  </a:lnTo>
                  <a:close/>
                </a:path>
              </a:pathLst>
            </a:custGeom>
            <a:ln w="1905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482567" y="1944369"/>
            <a:ext cx="925258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502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U.S.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military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combat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casualties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-9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Afghanistan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(2012-2015):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</a:pPr>
            <a:r>
              <a:rPr sz="1600" i="1" spc="-5" dirty="0">
                <a:latin typeface="Arial"/>
                <a:cs typeface="Arial"/>
              </a:rPr>
              <a:t>Shorter</a:t>
            </a:r>
            <a:r>
              <a:rPr sz="1600" i="1" spc="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time</a:t>
            </a:r>
            <a:r>
              <a:rPr sz="1600" i="1" spc="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to</a:t>
            </a:r>
            <a:r>
              <a:rPr sz="1600" i="1" spc="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initial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blood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product</a:t>
            </a:r>
            <a:r>
              <a:rPr sz="1600" i="1" spc="2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transfusion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associated with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reduced</a:t>
            </a:r>
            <a:r>
              <a:rPr sz="1600" b="1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24-hour</a:t>
            </a:r>
            <a:r>
              <a:rPr sz="1600" i="1" spc="2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and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30-day</a:t>
            </a:r>
            <a:r>
              <a:rPr sz="1600" i="1" spc="2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mortality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49936" y="2574035"/>
            <a:ext cx="11572875" cy="4284345"/>
            <a:chOff x="249936" y="2574035"/>
            <a:chExt cx="11572875" cy="4284345"/>
          </a:xfrm>
        </p:grpSpPr>
        <p:sp>
          <p:nvSpPr>
            <p:cNvPr id="11" name="object 11"/>
            <p:cNvSpPr/>
            <p:nvPr/>
          </p:nvSpPr>
          <p:spPr>
            <a:xfrm>
              <a:off x="259461" y="5985894"/>
              <a:ext cx="3274695" cy="620395"/>
            </a:xfrm>
            <a:custGeom>
              <a:avLst/>
              <a:gdLst/>
              <a:ahLst/>
              <a:cxnLst/>
              <a:rect l="l" t="t" r="r" b="b"/>
              <a:pathLst>
                <a:path w="3274695" h="620395">
                  <a:moveTo>
                    <a:pt x="3203105" y="0"/>
                  </a:moveTo>
                  <a:lnTo>
                    <a:pt x="71208" y="0"/>
                  </a:lnTo>
                  <a:lnTo>
                    <a:pt x="43489" y="5595"/>
                  </a:lnTo>
                  <a:lnTo>
                    <a:pt x="20854" y="20854"/>
                  </a:lnTo>
                  <a:lnTo>
                    <a:pt x="5595" y="43489"/>
                  </a:lnTo>
                  <a:lnTo>
                    <a:pt x="0" y="71208"/>
                  </a:lnTo>
                  <a:lnTo>
                    <a:pt x="0" y="549046"/>
                  </a:lnTo>
                  <a:lnTo>
                    <a:pt x="5595" y="576767"/>
                  </a:lnTo>
                  <a:lnTo>
                    <a:pt x="20854" y="599406"/>
                  </a:lnTo>
                  <a:lnTo>
                    <a:pt x="43489" y="614670"/>
                  </a:lnTo>
                  <a:lnTo>
                    <a:pt x="71208" y="620268"/>
                  </a:lnTo>
                  <a:lnTo>
                    <a:pt x="3203105" y="620268"/>
                  </a:lnTo>
                  <a:lnTo>
                    <a:pt x="3230824" y="614670"/>
                  </a:lnTo>
                  <a:lnTo>
                    <a:pt x="3253459" y="599406"/>
                  </a:lnTo>
                  <a:lnTo>
                    <a:pt x="3268718" y="576767"/>
                  </a:lnTo>
                  <a:lnTo>
                    <a:pt x="3274314" y="549046"/>
                  </a:lnTo>
                  <a:lnTo>
                    <a:pt x="3274314" y="71208"/>
                  </a:lnTo>
                  <a:lnTo>
                    <a:pt x="3268718" y="43489"/>
                  </a:lnTo>
                  <a:lnTo>
                    <a:pt x="3253459" y="20854"/>
                  </a:lnTo>
                  <a:lnTo>
                    <a:pt x="3230824" y="5595"/>
                  </a:lnTo>
                  <a:lnTo>
                    <a:pt x="3203105" y="0"/>
                  </a:lnTo>
                  <a:close/>
                </a:path>
              </a:pathLst>
            </a:custGeom>
            <a:solidFill>
              <a:srgbClr val="639DD3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59461" y="5985894"/>
              <a:ext cx="3274695" cy="620395"/>
            </a:xfrm>
            <a:custGeom>
              <a:avLst/>
              <a:gdLst/>
              <a:ahLst/>
              <a:cxnLst/>
              <a:rect l="l" t="t" r="r" b="b"/>
              <a:pathLst>
                <a:path w="3274695" h="620395">
                  <a:moveTo>
                    <a:pt x="0" y="71208"/>
                  </a:moveTo>
                  <a:lnTo>
                    <a:pt x="5595" y="43489"/>
                  </a:lnTo>
                  <a:lnTo>
                    <a:pt x="20854" y="20854"/>
                  </a:lnTo>
                  <a:lnTo>
                    <a:pt x="43489" y="5595"/>
                  </a:lnTo>
                  <a:lnTo>
                    <a:pt x="71208" y="0"/>
                  </a:lnTo>
                  <a:lnTo>
                    <a:pt x="3203105" y="0"/>
                  </a:lnTo>
                  <a:lnTo>
                    <a:pt x="3230824" y="5595"/>
                  </a:lnTo>
                  <a:lnTo>
                    <a:pt x="3253459" y="20854"/>
                  </a:lnTo>
                  <a:lnTo>
                    <a:pt x="3268718" y="43489"/>
                  </a:lnTo>
                  <a:lnTo>
                    <a:pt x="3274314" y="71208"/>
                  </a:lnTo>
                  <a:lnTo>
                    <a:pt x="3274314" y="549046"/>
                  </a:lnTo>
                  <a:lnTo>
                    <a:pt x="3268718" y="576767"/>
                  </a:lnTo>
                  <a:lnTo>
                    <a:pt x="3253459" y="599406"/>
                  </a:lnTo>
                  <a:lnTo>
                    <a:pt x="3230824" y="614670"/>
                  </a:lnTo>
                  <a:lnTo>
                    <a:pt x="3203105" y="620268"/>
                  </a:lnTo>
                  <a:lnTo>
                    <a:pt x="71208" y="620268"/>
                  </a:lnTo>
                  <a:lnTo>
                    <a:pt x="43489" y="614670"/>
                  </a:lnTo>
                  <a:lnTo>
                    <a:pt x="20854" y="599406"/>
                  </a:lnTo>
                  <a:lnTo>
                    <a:pt x="5595" y="576767"/>
                  </a:lnTo>
                  <a:lnTo>
                    <a:pt x="0" y="549046"/>
                  </a:lnTo>
                  <a:lnTo>
                    <a:pt x="0" y="71208"/>
                  </a:lnTo>
                  <a:close/>
                </a:path>
              </a:pathLst>
            </a:custGeom>
            <a:ln w="19050">
              <a:solidFill>
                <a:srgbClr val="639D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2890" y="5941326"/>
              <a:ext cx="953261" cy="91667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" y="6135623"/>
              <a:ext cx="366521" cy="39166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9486" y="2574035"/>
              <a:ext cx="11362943" cy="3381755"/>
            </a:xfrm>
            <a:prstGeom prst="rect">
              <a:avLst/>
            </a:prstGeom>
          </p:spPr>
        </p:pic>
      </p:grpSp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634193" y="2670458"/>
          <a:ext cx="10993754" cy="31699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063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873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240">
                <a:tc gridSpan="2">
                  <a:txBody>
                    <a:bodyPr/>
                    <a:lstStyle/>
                    <a:p>
                      <a:pPr marL="102933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000" b="1" spc="-20" dirty="0">
                          <a:latin typeface="Arial"/>
                          <a:cs typeface="Arial"/>
                        </a:rPr>
                        <a:t>IMPORTANCE</a:t>
                      </a:r>
                      <a:r>
                        <a:rPr sz="20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20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35" dirty="0">
                          <a:latin typeface="Arial"/>
                          <a:cs typeface="Arial"/>
                        </a:rPr>
                        <a:t>ADVANTAGES</a:t>
                      </a:r>
                      <a:r>
                        <a:rPr sz="2000" b="1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5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45" dirty="0">
                          <a:latin typeface="Arial"/>
                          <a:cs typeface="Arial"/>
                        </a:rPr>
                        <a:t>EARLY</a:t>
                      </a:r>
                      <a:r>
                        <a:rPr sz="20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5" dirty="0">
                          <a:latin typeface="Arial"/>
                          <a:cs typeface="Arial"/>
                        </a:rPr>
                        <a:t>USE</a:t>
                      </a:r>
                      <a:r>
                        <a:rPr sz="2000" b="1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5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2000" b="1" spc="-10" dirty="0">
                          <a:latin typeface="Arial"/>
                          <a:cs typeface="Arial"/>
                        </a:rPr>
                        <a:t>BLOOD</a:t>
                      </a:r>
                      <a:r>
                        <a:rPr sz="2000" b="1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-5" dirty="0">
                          <a:latin typeface="Arial"/>
                          <a:cs typeface="Arial"/>
                        </a:rPr>
                        <a:t>PRODUCTS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119">
                <a:tc>
                  <a:txBody>
                    <a:bodyPr/>
                    <a:lstStyle/>
                    <a:p>
                      <a:pPr marL="90805" marR="1422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Restoration of Oxygenation </a:t>
                      </a:r>
                      <a:r>
                        <a:rPr sz="1600" b="1" spc="-4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600" b="1" spc="-10" dirty="0">
                          <a:latin typeface="Arial"/>
                          <a:cs typeface="Arial"/>
                        </a:rPr>
                        <a:t> Tissue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 Perfusion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55562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Early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transfusion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 products,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particularly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red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cells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(PRBCs),</a:t>
                      </a:r>
                      <a:r>
                        <a:rPr sz="14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helps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restore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oxygen-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carrying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capacity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improves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tissue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perfusion.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159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030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Correction</a:t>
                      </a:r>
                      <a:r>
                        <a:rPr sz="16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of Coagulopathy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3081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25400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Significant bleeding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can</a:t>
                      </a:r>
                      <a:r>
                        <a:rPr sz="14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disrupt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4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clotting cascade,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resulting in</a:t>
                      </a:r>
                      <a:r>
                        <a:rPr sz="14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coagulopathy.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Early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transfusion of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provides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essential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clotting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factors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helps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correct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coagulopathy.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816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030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Hemodynamic</a:t>
                      </a:r>
                      <a:r>
                        <a:rPr sz="1600" b="1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Stability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3081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75628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The early administration of blood products helps replenish blood volume, improve circulatory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function,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maintain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hemodynamic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stability.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119">
                <a:tc>
                  <a:txBody>
                    <a:bodyPr/>
                    <a:lstStyle/>
                    <a:p>
                      <a:pPr marL="90805" marR="852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Prevention of Organ </a:t>
                      </a:r>
                      <a:r>
                        <a:rPr sz="1600" b="1" spc="-4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Dysfunction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0795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Early use of blood products restores perfusion and oxygenation to vital organs, reducing the risk of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organ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dysfunction, such as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acute kidney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injury,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hepatic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dysfunction,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cardiovascular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compromise.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119">
                <a:tc>
                  <a:txBody>
                    <a:bodyPr/>
                    <a:lstStyle/>
                    <a:p>
                      <a:pPr marL="90805" marR="6242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Facilitation of Surgical </a:t>
                      </a:r>
                      <a:r>
                        <a:rPr sz="1600" b="1" spc="-4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Interventions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63119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In cases requiring urgent or emergent surgical procedures, early transfusion of blood products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ensures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optimal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conditions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surgical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interventions.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02354" y="6167092"/>
            <a:ext cx="2364740" cy="2527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70"/>
              </a:lnSpc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B-NR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74450" y="671639"/>
            <a:ext cx="904303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10945" marR="5080" indent="-1198880">
              <a:lnSpc>
                <a:spcPts val="3890"/>
              </a:lnSpc>
              <a:spcBef>
                <a:spcPts val="585"/>
              </a:spcBef>
            </a:pPr>
            <a:r>
              <a:rPr sz="3600" b="1" spc="-60" dirty="0">
                <a:latin typeface="Arial"/>
                <a:cs typeface="Arial"/>
              </a:rPr>
              <a:t>ADVANTAGES </a:t>
            </a:r>
            <a:r>
              <a:rPr sz="3600" b="1" spc="-5" dirty="0">
                <a:latin typeface="Arial"/>
                <a:cs typeface="Arial"/>
              </a:rPr>
              <a:t>AND </a:t>
            </a:r>
            <a:r>
              <a:rPr sz="3600" b="1" spc="-50" dirty="0">
                <a:latin typeface="Arial"/>
                <a:cs typeface="Arial"/>
              </a:rPr>
              <a:t>DISADVANTAGES </a:t>
            </a:r>
            <a:r>
              <a:rPr sz="3600" b="1" dirty="0">
                <a:latin typeface="Arial"/>
                <a:cs typeface="Arial"/>
              </a:rPr>
              <a:t>OF </a:t>
            </a:r>
            <a:r>
              <a:rPr sz="3600" b="1" spc="-990" dirty="0"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BB8542"/>
                </a:solidFill>
                <a:latin typeface="Arial"/>
                <a:cs typeface="Arial"/>
              </a:rPr>
              <a:t>LOW-TITER </a:t>
            </a:r>
            <a:r>
              <a:rPr sz="3600" b="1" dirty="0">
                <a:solidFill>
                  <a:srgbClr val="BB8542"/>
                </a:solidFill>
                <a:latin typeface="Arial"/>
                <a:cs typeface="Arial"/>
              </a:rPr>
              <a:t>O</a:t>
            </a:r>
            <a:r>
              <a:rPr sz="3600" b="1" spc="-1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WHOLE BLOOD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009894" y="5958078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5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90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5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89818" y="2894657"/>
            <a:ext cx="3841115" cy="1503045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800" spc="-15" dirty="0">
                <a:latin typeface="Arial MT"/>
                <a:cs typeface="Arial MT"/>
              </a:rPr>
              <a:t>Titers</a:t>
            </a:r>
            <a:r>
              <a:rPr sz="1800" spc="-5" dirty="0">
                <a:latin typeface="Arial MT"/>
                <a:cs typeface="Arial MT"/>
              </a:rPr>
              <a:t> refer 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anti-A/anti-B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plasma</a:t>
            </a:r>
            <a:endParaRPr sz="1800">
              <a:latin typeface="Arial MT"/>
              <a:cs typeface="Arial MT"/>
            </a:endParaRPr>
          </a:p>
          <a:p>
            <a:pPr marL="12700" marR="135255">
              <a:lnSpc>
                <a:spcPct val="100000"/>
              </a:lnSpc>
              <a:spcBef>
                <a:spcPts val="994"/>
              </a:spcBef>
            </a:pPr>
            <a:r>
              <a:rPr sz="1800" spc="-5" dirty="0">
                <a:latin typeface="Arial MT"/>
                <a:cs typeface="Arial MT"/>
              </a:rPr>
              <a:t>WWII experience </a:t>
            </a:r>
            <a:r>
              <a:rPr sz="1800" dirty="0">
                <a:latin typeface="Arial MT"/>
                <a:cs typeface="Arial MT"/>
              </a:rPr>
              <a:t>was mild </a:t>
            </a:r>
            <a:r>
              <a:rPr sz="1800" spc="-5" dirty="0">
                <a:latin typeface="Arial MT"/>
                <a:cs typeface="Arial MT"/>
              </a:rPr>
              <a:t>reactions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titers </a:t>
            </a:r>
            <a:r>
              <a:rPr sz="1800" b="1" spc="-5" dirty="0">
                <a:latin typeface="Arial"/>
                <a:cs typeface="Arial"/>
              </a:rPr>
              <a:t>&gt;512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Current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threshold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low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titer </a:t>
            </a:r>
            <a:r>
              <a:rPr sz="1800" b="1" spc="-5" dirty="0">
                <a:latin typeface="Arial"/>
                <a:cs typeface="Arial"/>
              </a:rPr>
              <a:t>&lt;256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339" y="1957684"/>
            <a:ext cx="4485640" cy="939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b="1" spc="-5" dirty="0">
                <a:latin typeface="Arial"/>
                <a:cs typeface="Arial"/>
              </a:rPr>
              <a:t>PREFERRED </a:t>
            </a:r>
            <a:r>
              <a:rPr sz="2000" spc="-5" dirty="0">
                <a:latin typeface="Arial MT"/>
                <a:cs typeface="Arial MT"/>
              </a:rPr>
              <a:t>fluid for hemorrhagic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shock resuscitation is </a:t>
            </a:r>
            <a:r>
              <a:rPr sz="2000" b="1" spc="-5" dirty="0">
                <a:latin typeface="Arial"/>
                <a:cs typeface="Arial"/>
              </a:rPr>
              <a:t>cold stored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low- </a:t>
            </a:r>
            <a:r>
              <a:rPr sz="2000" b="1" spc="-54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titer</a:t>
            </a:r>
            <a:r>
              <a:rPr sz="2000" b="1" spc="-2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O</a:t>
            </a:r>
            <a:r>
              <a:rPr sz="20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whole</a:t>
            </a:r>
            <a:r>
              <a:rPr sz="2000" b="1" spc="-1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blood</a:t>
            </a:r>
            <a:r>
              <a:rPr sz="2000" b="1" spc="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35" dirty="0">
                <a:solidFill>
                  <a:srgbClr val="BB8542"/>
                </a:solidFill>
                <a:latin typeface="Arial"/>
                <a:cs typeface="Arial"/>
              </a:rPr>
              <a:t>(LTOWB)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04444" y="4296385"/>
            <a:ext cx="4785995" cy="1343025"/>
            <a:chOff x="504444" y="4296385"/>
            <a:chExt cx="4785995" cy="134302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39768" y="4327016"/>
              <a:ext cx="1250181" cy="127096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56143" y="4296385"/>
              <a:ext cx="1338313" cy="13428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4444" y="4412742"/>
              <a:ext cx="1083563" cy="114528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667193" y="5551170"/>
            <a:ext cx="78486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10" dirty="0">
                <a:latin typeface="Arial MT"/>
                <a:cs typeface="Arial MT"/>
              </a:rPr>
              <a:t>A</a:t>
            </a:r>
            <a:r>
              <a:rPr sz="1400" spc="-5" dirty="0">
                <a:latin typeface="Arial MT"/>
                <a:cs typeface="Arial MT"/>
              </a:rPr>
              <a:t>ntigen</a:t>
            </a:r>
            <a:r>
              <a:rPr sz="1400" spc="-9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899895" y="5419963"/>
            <a:ext cx="6985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99060">
              <a:lnSpc>
                <a:spcPct val="100000"/>
              </a:lnSpc>
              <a:spcBef>
                <a:spcPts val="95"/>
              </a:spcBef>
            </a:pPr>
            <a:r>
              <a:rPr sz="1400" spc="-5" dirty="0">
                <a:latin typeface="Arial MT"/>
                <a:cs typeface="Arial MT"/>
              </a:rPr>
              <a:t>Anti-A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antib</a:t>
            </a:r>
            <a:r>
              <a:rPr sz="1400" spc="-10" dirty="0">
                <a:latin typeface="Arial MT"/>
                <a:cs typeface="Arial MT"/>
              </a:rPr>
              <a:t>o</a:t>
            </a:r>
            <a:r>
              <a:rPr sz="1400" spc="-5" dirty="0">
                <a:latin typeface="Arial MT"/>
                <a:cs typeface="Arial MT"/>
              </a:rPr>
              <a:t>dy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030153" y="5560047"/>
            <a:ext cx="79502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 dirty="0">
                <a:latin typeface="Arial MT"/>
                <a:cs typeface="Arial MT"/>
              </a:rPr>
              <a:t>Antigen</a:t>
            </a:r>
            <a:r>
              <a:rPr sz="1400" spc="-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90552" y="5443577"/>
            <a:ext cx="6985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93980">
              <a:lnSpc>
                <a:spcPct val="100000"/>
              </a:lnSpc>
              <a:spcBef>
                <a:spcPts val="95"/>
              </a:spcBef>
            </a:pPr>
            <a:r>
              <a:rPr sz="1400" spc="-5" dirty="0">
                <a:latin typeface="Arial MT"/>
                <a:cs typeface="Arial MT"/>
              </a:rPr>
              <a:t>Anti-B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antib</a:t>
            </a:r>
            <a:r>
              <a:rPr sz="1400" spc="-10" dirty="0">
                <a:latin typeface="Arial MT"/>
                <a:cs typeface="Arial MT"/>
              </a:rPr>
              <a:t>o</a:t>
            </a:r>
            <a:r>
              <a:rPr sz="1400" spc="-5" dirty="0">
                <a:latin typeface="Arial MT"/>
                <a:cs typeface="Arial MT"/>
              </a:rPr>
              <a:t>dy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17601" y="2994284"/>
            <a:ext cx="0" cy="306705"/>
          </a:xfrm>
          <a:custGeom>
            <a:avLst/>
            <a:gdLst/>
            <a:ahLst/>
            <a:cxnLst/>
            <a:rect l="l" t="t" r="r" b="b"/>
            <a:pathLst>
              <a:path h="306704">
                <a:moveTo>
                  <a:pt x="0" y="306108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17601" y="3474339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8" name="object 18"/>
          <p:cNvGrpSpPr/>
          <p:nvPr/>
        </p:nvGrpSpPr>
        <p:grpSpPr>
          <a:xfrm>
            <a:off x="566801" y="4127377"/>
            <a:ext cx="3453129" cy="1470660"/>
            <a:chOff x="566801" y="4127377"/>
            <a:chExt cx="3453129" cy="1470660"/>
          </a:xfrm>
        </p:grpSpPr>
        <p:sp>
          <p:nvSpPr>
            <p:cNvPr id="19" name="object 19"/>
            <p:cNvSpPr/>
            <p:nvPr/>
          </p:nvSpPr>
          <p:spPr>
            <a:xfrm>
              <a:off x="617601" y="4127377"/>
              <a:ext cx="0" cy="306705"/>
            </a:xfrm>
            <a:custGeom>
              <a:avLst/>
              <a:gdLst/>
              <a:ahLst/>
              <a:cxnLst/>
              <a:rect l="l" t="t" r="r" b="b"/>
              <a:pathLst>
                <a:path h="306704">
                  <a:moveTo>
                    <a:pt x="0" y="306108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935986" y="4453127"/>
              <a:ext cx="1083563" cy="1144523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5389126" y="2857229"/>
            <a:ext cx="3295650" cy="2524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4945" marR="525780" indent="-182880">
              <a:lnSpc>
                <a:spcPct val="100000"/>
              </a:lnSpc>
              <a:spcBef>
                <a:spcPts val="1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35" dirty="0">
                <a:latin typeface="Arial MT"/>
                <a:cs typeface="Arial MT"/>
              </a:rPr>
              <a:t>Tested </a:t>
            </a:r>
            <a:r>
              <a:rPr sz="1800" spc="-5" dirty="0">
                <a:latin typeface="Arial MT"/>
                <a:cs typeface="Arial MT"/>
              </a:rPr>
              <a:t>for diseases (FDA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requirement)</a:t>
            </a:r>
            <a:endParaRPr sz="1800">
              <a:latin typeface="Arial MT"/>
              <a:cs typeface="Arial MT"/>
            </a:endParaRPr>
          </a:p>
          <a:p>
            <a:pPr marL="195580" indent="-182880">
              <a:lnSpc>
                <a:spcPct val="100000"/>
              </a:lnSpc>
              <a:spcBef>
                <a:spcPts val="795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15" dirty="0">
                <a:latin typeface="Arial MT"/>
                <a:cs typeface="Arial MT"/>
              </a:rPr>
              <a:t>Titers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leukocyte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reduction</a:t>
            </a:r>
            <a:endParaRPr sz="1800">
              <a:latin typeface="Arial MT"/>
              <a:cs typeface="Arial MT"/>
            </a:endParaRPr>
          </a:p>
          <a:p>
            <a:pPr marL="194945" marR="982980" indent="-182880">
              <a:lnSpc>
                <a:spcPct val="100000"/>
              </a:lnSpc>
              <a:spcBef>
                <a:spcPts val="8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dirty="0">
                <a:latin typeface="Arial MT"/>
                <a:cs typeface="Arial MT"/>
              </a:rPr>
              <a:t>Ready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immediate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</a:t>
            </a:r>
            <a:endParaRPr sz="1800">
              <a:latin typeface="Arial MT"/>
              <a:cs typeface="Arial MT"/>
            </a:endParaRPr>
          </a:p>
          <a:p>
            <a:pPr marL="194945" marR="5080" indent="-182880">
              <a:lnSpc>
                <a:spcPct val="100000"/>
              </a:lnSpc>
              <a:spcBef>
                <a:spcPts val="805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Arial MT"/>
                <a:cs typeface="Arial MT"/>
              </a:rPr>
              <a:t>Whole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5" dirty="0">
                <a:latin typeface="Arial MT"/>
                <a:cs typeface="Arial MT"/>
              </a:rPr>
              <a:t>better than three-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component </a:t>
            </a:r>
            <a:r>
              <a:rPr sz="1800" spc="-5" dirty="0">
                <a:latin typeface="Arial MT"/>
                <a:cs typeface="Arial MT"/>
              </a:rPr>
              <a:t>replacement </a:t>
            </a:r>
            <a:r>
              <a:rPr sz="1800" dirty="0">
                <a:latin typeface="Arial MT"/>
                <a:cs typeface="Arial MT"/>
              </a:rPr>
              <a:t>in at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least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study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5437254" y="2701670"/>
            <a:ext cx="2855595" cy="6350"/>
          </a:xfrm>
          <a:custGeom>
            <a:avLst/>
            <a:gdLst/>
            <a:ahLst/>
            <a:cxnLst/>
            <a:rect l="l" t="t" r="r" b="b"/>
            <a:pathLst>
              <a:path w="2855595" h="6350">
                <a:moveTo>
                  <a:pt x="2855277" y="0"/>
                </a:moveTo>
                <a:lnTo>
                  <a:pt x="0" y="6261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437835" y="1959836"/>
            <a:ext cx="15925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POSSIBLE </a:t>
            </a:r>
            <a:r>
              <a:rPr sz="1800" b="1" dirty="0">
                <a:latin typeface="Arial"/>
                <a:cs typeface="Arial"/>
              </a:rPr>
              <a:t> AD</a:t>
            </a:r>
            <a:r>
              <a:rPr sz="1800" b="1" spc="-135" dirty="0">
                <a:latin typeface="Arial"/>
                <a:cs typeface="Arial"/>
              </a:rPr>
              <a:t>V</a:t>
            </a:r>
            <a:r>
              <a:rPr sz="1800" b="1" dirty="0">
                <a:latin typeface="Arial"/>
                <a:cs typeface="Arial"/>
              </a:rPr>
              <a:t>AN</a:t>
            </a:r>
            <a:r>
              <a:rPr sz="1800" b="1" spc="-135" dirty="0">
                <a:latin typeface="Arial"/>
                <a:cs typeface="Arial"/>
              </a:rPr>
              <a:t>T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GE</a:t>
            </a:r>
            <a:r>
              <a:rPr sz="1800" b="1" dirty="0">
                <a:latin typeface="Arial"/>
                <a:cs typeface="Arial"/>
              </a:rPr>
              <a:t>S</a:t>
            </a:r>
            <a:endParaRPr sz="18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867749" y="1977438"/>
            <a:ext cx="19735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 </a:t>
            </a:r>
            <a:r>
              <a:rPr sz="1800" b="1" dirty="0">
                <a:latin typeface="Arial"/>
                <a:cs typeface="Arial"/>
              </a:rPr>
              <a:t> D</a:t>
            </a:r>
            <a:r>
              <a:rPr sz="1800" b="1" spc="-5" dirty="0">
                <a:latin typeface="Arial"/>
                <a:cs typeface="Arial"/>
              </a:rPr>
              <a:t>IS</a:t>
            </a:r>
            <a:r>
              <a:rPr sz="1800" b="1" dirty="0">
                <a:latin typeface="Arial"/>
                <a:cs typeface="Arial"/>
              </a:rPr>
              <a:t>AD</a:t>
            </a:r>
            <a:r>
              <a:rPr sz="1800" b="1" spc="-135" dirty="0">
                <a:latin typeface="Arial"/>
                <a:cs typeface="Arial"/>
              </a:rPr>
              <a:t>V</a:t>
            </a:r>
            <a:r>
              <a:rPr sz="1800" b="1" dirty="0">
                <a:latin typeface="Arial"/>
                <a:cs typeface="Arial"/>
              </a:rPr>
              <a:t>AN</a:t>
            </a:r>
            <a:r>
              <a:rPr sz="1800" b="1" spc="-135" dirty="0">
                <a:latin typeface="Arial"/>
                <a:cs typeface="Arial"/>
              </a:rPr>
              <a:t>T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GE</a:t>
            </a:r>
            <a:r>
              <a:rPr sz="1800" b="1" dirty="0">
                <a:latin typeface="Arial"/>
                <a:cs typeface="Arial"/>
              </a:rPr>
              <a:t>S</a:t>
            </a:r>
            <a:endParaRPr sz="18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867653" y="2822486"/>
            <a:ext cx="2545080" cy="1772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4945" marR="5080" indent="-182880">
              <a:lnSpc>
                <a:spcPct val="100000"/>
              </a:lnSpc>
              <a:spcBef>
                <a:spcPts val="1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Arial MT"/>
                <a:cs typeface="Arial MT"/>
              </a:rPr>
              <a:t>Shelf life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spc="-5" dirty="0">
                <a:latin typeface="Arial MT"/>
                <a:cs typeface="Arial MT"/>
              </a:rPr>
              <a:t>less than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packed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RBCs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FFP</a:t>
            </a:r>
            <a:endParaRPr sz="1800">
              <a:latin typeface="Arial MT"/>
              <a:cs typeface="Arial MT"/>
            </a:endParaRPr>
          </a:p>
          <a:p>
            <a:pPr marL="194945" marR="130810" indent="-182880">
              <a:lnSpc>
                <a:spcPct val="100000"/>
              </a:lnSpc>
              <a:spcBef>
                <a:spcPts val="795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dirty="0">
                <a:latin typeface="Arial MT"/>
                <a:cs typeface="Arial MT"/>
              </a:rPr>
              <a:t>Need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maintain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chain </a:t>
            </a:r>
            <a:r>
              <a:rPr sz="1800" spc="-5" dirty="0">
                <a:latin typeface="Arial MT"/>
                <a:cs typeface="Arial MT"/>
              </a:rPr>
              <a:t>to the </a:t>
            </a:r>
            <a:r>
              <a:rPr sz="1800" dirty="0">
                <a:latin typeface="Arial MT"/>
                <a:cs typeface="Arial MT"/>
              </a:rPr>
              <a:t>point of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 (logistical </a:t>
            </a:r>
            <a:r>
              <a:rPr sz="1800" dirty="0">
                <a:latin typeface="Arial MT"/>
                <a:cs typeface="Arial MT"/>
              </a:rPr>
              <a:t> burden)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8894448" y="2697860"/>
            <a:ext cx="2855595" cy="6350"/>
          </a:xfrm>
          <a:custGeom>
            <a:avLst/>
            <a:gdLst/>
            <a:ahLst/>
            <a:cxnLst/>
            <a:rect l="l" t="t" r="r" b="b"/>
            <a:pathLst>
              <a:path w="2855595" h="6350">
                <a:moveTo>
                  <a:pt x="2855277" y="0"/>
                </a:moveTo>
                <a:lnTo>
                  <a:pt x="0" y="6261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6199546" y="5995726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579812" y="6009492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830673" y="6009492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11625833" y="6562955"/>
            <a:ext cx="22288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11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223265" y="2003303"/>
            <a:ext cx="4376420" cy="1287145"/>
            <a:chOff x="223265" y="2003303"/>
            <a:chExt cx="4376420" cy="1287145"/>
          </a:xfrm>
        </p:grpSpPr>
        <p:sp>
          <p:nvSpPr>
            <p:cNvPr id="5" name="object 5"/>
            <p:cNvSpPr/>
            <p:nvPr/>
          </p:nvSpPr>
          <p:spPr>
            <a:xfrm>
              <a:off x="232790" y="2012828"/>
              <a:ext cx="4357370" cy="1268095"/>
            </a:xfrm>
            <a:custGeom>
              <a:avLst/>
              <a:gdLst/>
              <a:ahLst/>
              <a:cxnLst/>
              <a:rect l="l" t="t" r="r" b="b"/>
              <a:pathLst>
                <a:path w="4357370" h="1268095">
                  <a:moveTo>
                    <a:pt x="4145788" y="0"/>
                  </a:moveTo>
                  <a:lnTo>
                    <a:pt x="211328" y="0"/>
                  </a:lnTo>
                  <a:lnTo>
                    <a:pt x="162872" y="5581"/>
                  </a:lnTo>
                  <a:lnTo>
                    <a:pt x="118391" y="21479"/>
                  </a:lnTo>
                  <a:lnTo>
                    <a:pt x="79153" y="46426"/>
                  </a:lnTo>
                  <a:lnTo>
                    <a:pt x="46426" y="79153"/>
                  </a:lnTo>
                  <a:lnTo>
                    <a:pt x="21479" y="118391"/>
                  </a:lnTo>
                  <a:lnTo>
                    <a:pt x="5581" y="162872"/>
                  </a:lnTo>
                  <a:lnTo>
                    <a:pt x="0" y="211327"/>
                  </a:lnTo>
                  <a:lnTo>
                    <a:pt x="0" y="1056627"/>
                  </a:lnTo>
                  <a:lnTo>
                    <a:pt x="5581" y="1105083"/>
                  </a:lnTo>
                  <a:lnTo>
                    <a:pt x="21479" y="1149566"/>
                  </a:lnTo>
                  <a:lnTo>
                    <a:pt x="46426" y="1188807"/>
                  </a:lnTo>
                  <a:lnTo>
                    <a:pt x="79153" y="1221536"/>
                  </a:lnTo>
                  <a:lnTo>
                    <a:pt x="118391" y="1246485"/>
                  </a:lnTo>
                  <a:lnTo>
                    <a:pt x="162872" y="1262385"/>
                  </a:lnTo>
                  <a:lnTo>
                    <a:pt x="211328" y="1267967"/>
                  </a:lnTo>
                  <a:lnTo>
                    <a:pt x="4145788" y="1267967"/>
                  </a:lnTo>
                  <a:lnTo>
                    <a:pt x="4194243" y="1262385"/>
                  </a:lnTo>
                  <a:lnTo>
                    <a:pt x="4238724" y="1246485"/>
                  </a:lnTo>
                  <a:lnTo>
                    <a:pt x="4277962" y="1221536"/>
                  </a:lnTo>
                  <a:lnTo>
                    <a:pt x="4310689" y="1188807"/>
                  </a:lnTo>
                  <a:lnTo>
                    <a:pt x="4335636" y="1149566"/>
                  </a:lnTo>
                  <a:lnTo>
                    <a:pt x="4351534" y="1105083"/>
                  </a:lnTo>
                  <a:lnTo>
                    <a:pt x="4357116" y="1056627"/>
                  </a:lnTo>
                  <a:lnTo>
                    <a:pt x="4357116" y="211327"/>
                  </a:lnTo>
                  <a:lnTo>
                    <a:pt x="4351534" y="162872"/>
                  </a:lnTo>
                  <a:lnTo>
                    <a:pt x="4335636" y="118391"/>
                  </a:lnTo>
                  <a:lnTo>
                    <a:pt x="4310689" y="79153"/>
                  </a:lnTo>
                  <a:lnTo>
                    <a:pt x="4277962" y="46426"/>
                  </a:lnTo>
                  <a:lnTo>
                    <a:pt x="4238724" y="21479"/>
                  </a:lnTo>
                  <a:lnTo>
                    <a:pt x="4194243" y="5581"/>
                  </a:lnTo>
                  <a:lnTo>
                    <a:pt x="4145788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32790" y="2012828"/>
              <a:ext cx="4357370" cy="1268095"/>
            </a:xfrm>
            <a:custGeom>
              <a:avLst/>
              <a:gdLst/>
              <a:ahLst/>
              <a:cxnLst/>
              <a:rect l="l" t="t" r="r" b="b"/>
              <a:pathLst>
                <a:path w="4357370" h="1268095">
                  <a:moveTo>
                    <a:pt x="0" y="211327"/>
                  </a:moveTo>
                  <a:lnTo>
                    <a:pt x="5581" y="162872"/>
                  </a:lnTo>
                  <a:lnTo>
                    <a:pt x="21479" y="118391"/>
                  </a:lnTo>
                  <a:lnTo>
                    <a:pt x="46426" y="79153"/>
                  </a:lnTo>
                  <a:lnTo>
                    <a:pt x="79153" y="46426"/>
                  </a:lnTo>
                  <a:lnTo>
                    <a:pt x="118391" y="21479"/>
                  </a:lnTo>
                  <a:lnTo>
                    <a:pt x="162872" y="5581"/>
                  </a:lnTo>
                  <a:lnTo>
                    <a:pt x="211328" y="0"/>
                  </a:lnTo>
                  <a:lnTo>
                    <a:pt x="4145788" y="0"/>
                  </a:lnTo>
                  <a:lnTo>
                    <a:pt x="4194243" y="5581"/>
                  </a:lnTo>
                  <a:lnTo>
                    <a:pt x="4238724" y="21479"/>
                  </a:lnTo>
                  <a:lnTo>
                    <a:pt x="4277962" y="46426"/>
                  </a:lnTo>
                  <a:lnTo>
                    <a:pt x="4310689" y="79153"/>
                  </a:lnTo>
                  <a:lnTo>
                    <a:pt x="4335636" y="118391"/>
                  </a:lnTo>
                  <a:lnTo>
                    <a:pt x="4351534" y="162872"/>
                  </a:lnTo>
                  <a:lnTo>
                    <a:pt x="4357116" y="211327"/>
                  </a:lnTo>
                  <a:lnTo>
                    <a:pt x="4357116" y="1056627"/>
                  </a:lnTo>
                  <a:lnTo>
                    <a:pt x="4351534" y="1105083"/>
                  </a:lnTo>
                  <a:lnTo>
                    <a:pt x="4335636" y="1149566"/>
                  </a:lnTo>
                  <a:lnTo>
                    <a:pt x="4310689" y="1188807"/>
                  </a:lnTo>
                  <a:lnTo>
                    <a:pt x="4277962" y="1221536"/>
                  </a:lnTo>
                  <a:lnTo>
                    <a:pt x="4238724" y="1246485"/>
                  </a:lnTo>
                  <a:lnTo>
                    <a:pt x="4194243" y="1262385"/>
                  </a:lnTo>
                  <a:lnTo>
                    <a:pt x="4145788" y="1267967"/>
                  </a:lnTo>
                  <a:lnTo>
                    <a:pt x="211328" y="1267967"/>
                  </a:lnTo>
                  <a:lnTo>
                    <a:pt x="162872" y="1262385"/>
                  </a:lnTo>
                  <a:lnTo>
                    <a:pt x="118391" y="1246485"/>
                  </a:lnTo>
                  <a:lnTo>
                    <a:pt x="79153" y="1221536"/>
                  </a:lnTo>
                  <a:lnTo>
                    <a:pt x="46426" y="1188807"/>
                  </a:lnTo>
                  <a:lnTo>
                    <a:pt x="21479" y="1149566"/>
                  </a:lnTo>
                  <a:lnTo>
                    <a:pt x="5581" y="1105083"/>
                  </a:lnTo>
                  <a:lnTo>
                    <a:pt x="0" y="1056627"/>
                  </a:lnTo>
                  <a:lnTo>
                    <a:pt x="0" y="211327"/>
                  </a:lnTo>
                  <a:close/>
                </a:path>
              </a:pathLst>
            </a:custGeom>
            <a:ln w="1905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574450" y="669253"/>
            <a:ext cx="904303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942464" marR="5080" indent="-1930400">
              <a:lnSpc>
                <a:spcPts val="3890"/>
              </a:lnSpc>
              <a:spcBef>
                <a:spcPts val="585"/>
              </a:spcBef>
            </a:pPr>
            <a:r>
              <a:rPr sz="3600" spc="-60" dirty="0">
                <a:solidFill>
                  <a:srgbClr val="000000"/>
                </a:solidFill>
              </a:rPr>
              <a:t>ADVANTAGES </a:t>
            </a:r>
            <a:r>
              <a:rPr sz="3600" spc="-5" dirty="0">
                <a:solidFill>
                  <a:srgbClr val="000000"/>
                </a:solidFill>
              </a:rPr>
              <a:t>AND </a:t>
            </a:r>
            <a:r>
              <a:rPr sz="3600" spc="-50" dirty="0">
                <a:solidFill>
                  <a:srgbClr val="000000"/>
                </a:solidFill>
              </a:rPr>
              <a:t>DISADVANTAGES </a:t>
            </a:r>
            <a:r>
              <a:rPr sz="3600" dirty="0">
                <a:solidFill>
                  <a:srgbClr val="000000"/>
                </a:solidFill>
              </a:rPr>
              <a:t>OF </a:t>
            </a:r>
            <a:r>
              <a:rPr sz="3600" spc="-99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BB8542"/>
                </a:solidFill>
              </a:rPr>
              <a:t>FRESH WHOLE BLOOD</a:t>
            </a:r>
            <a:endParaRPr sz="3600"/>
          </a:p>
        </p:txBody>
      </p:sp>
      <p:sp>
        <p:nvSpPr>
          <p:cNvPr id="8" name="object 8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472450" y="1964381"/>
            <a:ext cx="1320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72450" y="2238701"/>
            <a:ext cx="19735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 dirty="0">
                <a:latin typeface="Arial"/>
                <a:cs typeface="Arial"/>
              </a:rPr>
              <a:t>DISADVANTAGES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86961" y="1986784"/>
            <a:ext cx="15925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POSSIBLE </a:t>
            </a:r>
            <a:r>
              <a:rPr sz="1800" b="1" dirty="0">
                <a:latin typeface="Arial"/>
                <a:cs typeface="Arial"/>
              </a:rPr>
              <a:t> AD</a:t>
            </a:r>
            <a:r>
              <a:rPr sz="1800" b="1" spc="-135" dirty="0">
                <a:latin typeface="Arial"/>
                <a:cs typeface="Arial"/>
              </a:rPr>
              <a:t>V</a:t>
            </a:r>
            <a:r>
              <a:rPr sz="1800" b="1" dirty="0">
                <a:latin typeface="Arial"/>
                <a:cs typeface="Arial"/>
              </a:rPr>
              <a:t>AN</a:t>
            </a:r>
            <a:r>
              <a:rPr sz="1800" b="1" spc="-135" dirty="0">
                <a:latin typeface="Arial"/>
                <a:cs typeface="Arial"/>
              </a:rPr>
              <a:t>T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GE</a:t>
            </a:r>
            <a:r>
              <a:rPr sz="1800" b="1" dirty="0">
                <a:latin typeface="Arial"/>
                <a:cs typeface="Arial"/>
              </a:rPr>
              <a:t>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6746" y="2139951"/>
            <a:ext cx="345059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dirty="0">
                <a:latin typeface="Arial MT"/>
                <a:cs typeface="Arial MT"/>
              </a:rPr>
              <a:t>If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cold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stored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b="1" spc="-45" dirty="0">
                <a:latin typeface="Arial"/>
                <a:cs typeface="Arial"/>
              </a:rPr>
              <a:t>LTOWB</a:t>
            </a:r>
            <a:r>
              <a:rPr sz="2200" b="1" spc="5" dirty="0">
                <a:latin typeface="Arial"/>
                <a:cs typeface="Arial"/>
              </a:rPr>
              <a:t> </a:t>
            </a:r>
            <a:r>
              <a:rPr sz="2200" dirty="0">
                <a:latin typeface="Arial MT"/>
                <a:cs typeface="Arial MT"/>
              </a:rPr>
              <a:t>is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not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6746" y="2475256"/>
            <a:ext cx="388302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spc="-5" dirty="0">
                <a:latin typeface="Arial MT"/>
                <a:cs typeface="Arial MT"/>
              </a:rPr>
              <a:t>available, utilize </a:t>
            </a:r>
            <a:r>
              <a:rPr sz="2200" b="1" spc="-5" dirty="0">
                <a:latin typeface="Arial"/>
                <a:cs typeface="Arial"/>
              </a:rPr>
              <a:t>pre-screened </a:t>
            </a:r>
            <a:r>
              <a:rPr sz="2200" b="1" spc="-600" dirty="0">
                <a:latin typeface="Arial"/>
                <a:cs typeface="Arial"/>
              </a:rPr>
              <a:t> </a:t>
            </a:r>
            <a:r>
              <a:rPr sz="2200" b="1" spc="-5" dirty="0">
                <a:latin typeface="Arial"/>
                <a:cs typeface="Arial"/>
              </a:rPr>
              <a:t>low-titer</a:t>
            </a:r>
            <a:r>
              <a:rPr sz="2200" b="1" spc="1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O</a:t>
            </a:r>
            <a:r>
              <a:rPr sz="2200" b="1" spc="-5" dirty="0">
                <a:latin typeface="Arial"/>
                <a:cs typeface="Arial"/>
              </a:rPr>
              <a:t> fresh whole</a:t>
            </a:r>
            <a:r>
              <a:rPr sz="2200" b="1" spc="10" dirty="0">
                <a:latin typeface="Arial"/>
                <a:cs typeface="Arial"/>
              </a:rPr>
              <a:t> </a:t>
            </a:r>
            <a:r>
              <a:rPr sz="2200" b="1" spc="-5" dirty="0">
                <a:latin typeface="Arial"/>
                <a:cs typeface="Arial"/>
              </a:rPr>
              <a:t>blood</a:t>
            </a:r>
            <a:endParaRPr sz="2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5579" y="3426340"/>
            <a:ext cx="357314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spc="-20" dirty="0">
                <a:latin typeface="Arial MT"/>
                <a:cs typeface="Arial MT"/>
              </a:rPr>
              <a:t>Ideally,</a:t>
            </a:r>
            <a:r>
              <a:rPr sz="2200" spc="-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fresh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whole blood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donors are pre-screened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for: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59066" y="4097390"/>
            <a:ext cx="3594100" cy="1503045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800" spc="-5" dirty="0">
                <a:latin typeface="Arial MT"/>
                <a:cs typeface="Arial MT"/>
              </a:rPr>
              <a:t>Known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low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titers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94"/>
              </a:spcBef>
            </a:pPr>
            <a:r>
              <a:rPr sz="1800" dirty="0">
                <a:latin typeface="Arial MT"/>
                <a:cs typeface="Arial MT"/>
              </a:rPr>
              <a:t>No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transmissible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diseases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Could be </a:t>
            </a:r>
            <a:r>
              <a:rPr sz="1800" spc="-5" dirty="0">
                <a:latin typeface="Arial MT"/>
                <a:cs typeface="Arial MT"/>
              </a:rPr>
              <a:t>group-specific (A-A, B-B),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although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up</a:t>
            </a:r>
            <a:r>
              <a:rPr sz="1800" spc="-5" dirty="0">
                <a:latin typeface="Arial MT"/>
                <a:cs typeface="Arial MT"/>
              </a:rPr>
              <a:t> to </a:t>
            </a:r>
            <a:r>
              <a:rPr sz="1800" dirty="0">
                <a:latin typeface="Arial MT"/>
                <a:cs typeface="Arial MT"/>
              </a:rPr>
              <a:t>4%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inaccuracy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10158" y="4242440"/>
            <a:ext cx="0" cy="306705"/>
          </a:xfrm>
          <a:custGeom>
            <a:avLst/>
            <a:gdLst/>
            <a:ahLst/>
            <a:cxnLst/>
            <a:rect l="l" t="t" r="r" b="b"/>
            <a:pathLst>
              <a:path h="306704">
                <a:moveTo>
                  <a:pt x="0" y="306108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10158" y="4648586"/>
            <a:ext cx="0" cy="306705"/>
          </a:xfrm>
          <a:custGeom>
            <a:avLst/>
            <a:gdLst/>
            <a:ahLst/>
            <a:cxnLst/>
            <a:rect l="l" t="t" r="r" b="b"/>
            <a:pathLst>
              <a:path h="306704">
                <a:moveTo>
                  <a:pt x="0" y="306108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10158" y="5069968"/>
            <a:ext cx="0" cy="504190"/>
          </a:xfrm>
          <a:custGeom>
            <a:avLst/>
            <a:gdLst/>
            <a:ahLst/>
            <a:cxnLst/>
            <a:rect l="l" t="t" r="r" b="b"/>
            <a:pathLst>
              <a:path h="504189">
                <a:moveTo>
                  <a:pt x="0" y="503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4752464" y="2787515"/>
            <a:ext cx="3232785" cy="2799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5580" marR="195580" indent="-182880">
              <a:lnSpc>
                <a:spcPct val="100000"/>
              </a:lnSpc>
              <a:spcBef>
                <a:spcPts val="1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Arial MT"/>
                <a:cs typeface="Arial MT"/>
              </a:rPr>
              <a:t>Availability even </a:t>
            </a:r>
            <a:r>
              <a:rPr sz="1800" dirty="0">
                <a:latin typeface="Arial MT"/>
                <a:cs typeface="Arial MT"/>
              </a:rPr>
              <a:t>when cold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chain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place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stores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exhausted)</a:t>
            </a:r>
            <a:endParaRPr sz="1800">
              <a:latin typeface="Arial MT"/>
              <a:cs typeface="Arial MT"/>
            </a:endParaRPr>
          </a:p>
          <a:p>
            <a:pPr marL="195580" marR="5080" indent="-182880">
              <a:lnSpc>
                <a:spcPct val="100000"/>
              </a:lnSpc>
              <a:spcBef>
                <a:spcPts val="12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dirty="0">
                <a:latin typeface="Arial MT"/>
                <a:cs typeface="Arial MT"/>
              </a:rPr>
              <a:t>Degree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hypothermia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during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 </a:t>
            </a:r>
            <a:r>
              <a:rPr sz="1800" dirty="0">
                <a:latin typeface="Arial MT"/>
                <a:cs typeface="Arial MT"/>
              </a:rPr>
              <a:t>may be </a:t>
            </a:r>
            <a:r>
              <a:rPr sz="1800" spc="-5" dirty="0">
                <a:latin typeface="Arial MT"/>
                <a:cs typeface="Arial MT"/>
              </a:rPr>
              <a:t>less than </a:t>
            </a:r>
            <a:r>
              <a:rPr sz="1800" dirty="0">
                <a:latin typeface="Arial MT"/>
                <a:cs typeface="Arial MT"/>
              </a:rPr>
              <a:t> cold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stored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40" dirty="0">
                <a:latin typeface="Arial MT"/>
                <a:cs typeface="Arial MT"/>
              </a:rPr>
              <a:t>LTOWB</a:t>
            </a:r>
            <a:endParaRPr sz="1800">
              <a:latin typeface="Arial MT"/>
              <a:cs typeface="Arial MT"/>
            </a:endParaRPr>
          </a:p>
          <a:p>
            <a:pPr marL="195580" marR="283210" indent="-182880" algn="just">
              <a:lnSpc>
                <a:spcPct val="100000"/>
              </a:lnSpc>
              <a:spcBef>
                <a:spcPts val="12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Arial MT"/>
                <a:cs typeface="Arial MT"/>
              </a:rPr>
              <a:t>Whole </a:t>
            </a:r>
            <a:r>
              <a:rPr sz="1800" dirty="0">
                <a:latin typeface="Arial MT"/>
                <a:cs typeface="Arial MT"/>
              </a:rPr>
              <a:t>blood has </a:t>
            </a:r>
            <a:r>
              <a:rPr sz="1800" spc="-5" dirty="0">
                <a:latin typeface="Arial MT"/>
                <a:cs typeface="Arial MT"/>
              </a:rPr>
              <a:t>balanced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ratios </a:t>
            </a:r>
            <a:r>
              <a:rPr sz="1800" dirty="0">
                <a:latin typeface="Arial MT"/>
                <a:cs typeface="Arial MT"/>
              </a:rPr>
              <a:t>of blood </a:t>
            </a:r>
            <a:r>
              <a:rPr sz="1800" spc="-5" dirty="0">
                <a:latin typeface="Arial MT"/>
                <a:cs typeface="Arial MT"/>
              </a:rPr>
              <a:t>components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because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it’s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fresh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472471" y="2809461"/>
            <a:ext cx="3028950" cy="2677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4945" marR="242570" indent="-182880">
              <a:lnSpc>
                <a:spcPct val="100000"/>
              </a:lnSpc>
              <a:spcBef>
                <a:spcPts val="1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20" dirty="0">
                <a:latin typeface="Arial MT"/>
                <a:cs typeface="Arial MT"/>
              </a:rPr>
              <a:t>Time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collect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delay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</a:t>
            </a:r>
            <a:endParaRPr sz="1800">
              <a:latin typeface="Arial MT"/>
              <a:cs typeface="Arial MT"/>
            </a:endParaRPr>
          </a:p>
          <a:p>
            <a:pPr marL="194945" marR="5080" indent="-182880">
              <a:lnSpc>
                <a:spcPct val="100000"/>
              </a:lnSpc>
              <a:spcBef>
                <a:spcPts val="12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dirty="0">
                <a:latin typeface="Arial MT"/>
                <a:cs typeface="Arial MT"/>
              </a:rPr>
              <a:t>Pre-screened</a:t>
            </a:r>
            <a:r>
              <a:rPr sz="1800" spc="-6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members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unavailable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donate</a:t>
            </a:r>
            <a:endParaRPr sz="1800">
              <a:latin typeface="Arial MT"/>
              <a:cs typeface="Arial MT"/>
            </a:endParaRPr>
          </a:p>
          <a:p>
            <a:pPr marL="194945" marR="284480" indent="-182880">
              <a:lnSpc>
                <a:spcPct val="100000"/>
              </a:lnSpc>
              <a:spcBef>
                <a:spcPts val="12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Arial MT"/>
                <a:cs typeface="Arial MT"/>
              </a:rPr>
              <a:t>Limited availability </a:t>
            </a:r>
            <a:r>
              <a:rPr sz="1800" dirty="0">
                <a:latin typeface="Arial MT"/>
                <a:cs typeface="Arial MT"/>
              </a:rPr>
              <a:t>of unit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members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low-titer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</a:t>
            </a:r>
            <a:endParaRPr sz="1800">
              <a:latin typeface="Arial MT"/>
              <a:cs typeface="Arial MT"/>
            </a:endParaRPr>
          </a:p>
          <a:p>
            <a:pPr marL="194945" marR="43180" indent="-182880">
              <a:lnSpc>
                <a:spcPct val="100000"/>
              </a:lnSpc>
              <a:spcBef>
                <a:spcPts val="1200"/>
              </a:spcBef>
              <a:buClr>
                <a:srgbClr val="BB8542"/>
              </a:buClr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Arial MT"/>
                <a:cs typeface="Arial MT"/>
              </a:rPr>
              <a:t>Storage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refrigeration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collected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733928" y="2680335"/>
            <a:ext cx="2855595" cy="6350"/>
          </a:xfrm>
          <a:custGeom>
            <a:avLst/>
            <a:gdLst/>
            <a:ahLst/>
            <a:cxnLst/>
            <a:rect l="l" t="t" r="r" b="b"/>
            <a:pathLst>
              <a:path w="2855595" h="6350">
                <a:moveTo>
                  <a:pt x="2855277" y="0"/>
                </a:moveTo>
                <a:lnTo>
                  <a:pt x="0" y="6261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498971" y="2684907"/>
            <a:ext cx="2855595" cy="6350"/>
          </a:xfrm>
          <a:custGeom>
            <a:avLst/>
            <a:gdLst/>
            <a:ahLst/>
            <a:cxnLst/>
            <a:rect l="l" t="t" r="r" b="b"/>
            <a:pathLst>
              <a:path w="2855595" h="6350">
                <a:moveTo>
                  <a:pt x="2855277" y="0"/>
                </a:moveTo>
                <a:lnTo>
                  <a:pt x="0" y="6261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96101" y="851636"/>
            <a:ext cx="74682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BLOOD</a:t>
            </a:r>
            <a:r>
              <a:rPr sz="3600" b="1" spc="-4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COMPONENT</a:t>
            </a:r>
            <a:r>
              <a:rPr sz="3600" b="1" spc="-3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BB8542"/>
                </a:solidFill>
                <a:latin typeface="Arial"/>
                <a:cs typeface="Arial"/>
              </a:rPr>
              <a:t>PRODUCTS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276509" y="1872584"/>
            <a:ext cx="322643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latin typeface="Arial"/>
                <a:cs typeface="Arial"/>
              </a:rPr>
              <a:t>Freeze-dried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plasma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(FDP)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77550" y="1873346"/>
            <a:ext cx="9912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P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ASMA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45583" y="2149074"/>
            <a:ext cx="3392170" cy="3530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93140">
              <a:lnSpc>
                <a:spcPct val="158800"/>
              </a:lnSpc>
              <a:spcBef>
                <a:spcPts val="100"/>
              </a:spcBef>
            </a:pPr>
            <a:r>
              <a:rPr sz="1700" spc="-5" dirty="0">
                <a:latin typeface="Arial MT"/>
                <a:cs typeface="Arial MT"/>
              </a:rPr>
              <a:t>Developed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1930s </a:t>
            </a:r>
            <a:r>
              <a:rPr sz="1700" spc="-5" dirty="0">
                <a:latin typeface="Arial MT"/>
                <a:cs typeface="Arial MT"/>
              </a:rPr>
              <a:t> Used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WWII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Korea</a:t>
            </a:r>
            <a:endParaRPr sz="1700">
              <a:latin typeface="Arial MT"/>
              <a:cs typeface="Arial MT"/>
            </a:endParaRPr>
          </a:p>
          <a:p>
            <a:pPr marL="12700" marR="638175">
              <a:lnSpc>
                <a:spcPct val="100000"/>
              </a:lnSpc>
              <a:spcBef>
                <a:spcPts val="1200"/>
              </a:spcBef>
            </a:pPr>
            <a:r>
              <a:rPr sz="1700" spc="-5" dirty="0">
                <a:latin typeface="Arial MT"/>
                <a:cs typeface="Arial MT"/>
              </a:rPr>
              <a:t>Stopped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because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disease </a:t>
            </a:r>
            <a:r>
              <a:rPr sz="1700" spc="-45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transmission</a:t>
            </a:r>
            <a:endParaRPr sz="17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1700" spc="-5" dirty="0">
                <a:latin typeface="Arial MT"/>
                <a:cs typeface="Arial MT"/>
              </a:rPr>
              <a:t>Continued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by other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nations</a:t>
            </a:r>
            <a:endParaRPr sz="17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1200"/>
              </a:spcBef>
            </a:pPr>
            <a:r>
              <a:rPr sz="1700" spc="-5" dirty="0">
                <a:latin typeface="Arial MT"/>
                <a:cs typeface="Arial MT"/>
              </a:rPr>
              <a:t>Rekindled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interested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by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US military </a:t>
            </a:r>
            <a:r>
              <a:rPr sz="1700" spc="-45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due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to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problems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with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access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to 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whole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at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battlefront</a:t>
            </a:r>
            <a:endParaRPr sz="1700">
              <a:latin typeface="Arial MT"/>
              <a:cs typeface="Arial MT"/>
            </a:endParaRPr>
          </a:p>
          <a:p>
            <a:pPr marL="12700" marR="234315">
              <a:lnSpc>
                <a:spcPct val="100000"/>
              </a:lnSpc>
              <a:spcBef>
                <a:spcPts val="1195"/>
              </a:spcBef>
            </a:pPr>
            <a:r>
              <a:rPr sz="1700" spc="-5" dirty="0">
                <a:latin typeface="Arial MT"/>
                <a:cs typeface="Arial MT"/>
              </a:rPr>
              <a:t>Approved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for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use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 hemorrhagic </a:t>
            </a:r>
            <a:r>
              <a:rPr sz="1700" spc="-459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shock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recent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years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407549" y="2446654"/>
            <a:ext cx="330835" cy="3306445"/>
            <a:chOff x="2407549" y="2446654"/>
            <a:chExt cx="330835" cy="3306445"/>
          </a:xfrm>
        </p:grpSpPr>
        <p:sp>
          <p:nvSpPr>
            <p:cNvPr id="10" name="object 10"/>
            <p:cNvSpPr/>
            <p:nvPr/>
          </p:nvSpPr>
          <p:spPr>
            <a:xfrm>
              <a:off x="2502789" y="2478404"/>
              <a:ext cx="0" cy="3115945"/>
            </a:xfrm>
            <a:custGeom>
              <a:avLst/>
              <a:gdLst/>
              <a:ahLst/>
              <a:cxnLst/>
              <a:rect l="l" t="t" r="r" b="b"/>
              <a:pathLst>
                <a:path h="3115945">
                  <a:moveTo>
                    <a:pt x="0" y="0"/>
                  </a:moveTo>
                  <a:lnTo>
                    <a:pt x="0" y="3115411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407549" y="5562061"/>
              <a:ext cx="190500" cy="191135"/>
            </a:xfrm>
            <a:custGeom>
              <a:avLst/>
              <a:gdLst/>
              <a:ahLst/>
              <a:cxnLst/>
              <a:rect l="l" t="t" r="r" b="b"/>
              <a:pathLst>
                <a:path w="190500" h="191135">
                  <a:moveTo>
                    <a:pt x="190500" y="12"/>
                  </a:moveTo>
                  <a:lnTo>
                    <a:pt x="0" y="0"/>
                  </a:lnTo>
                  <a:lnTo>
                    <a:pt x="95237" y="190512"/>
                  </a:lnTo>
                  <a:lnTo>
                    <a:pt x="190500" y="12"/>
                  </a:lnTo>
                  <a:close/>
                </a:path>
              </a:pathLst>
            </a:custGeom>
            <a:solidFill>
              <a:srgbClr val="BB854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479929" y="2478404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203" y="0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479929" y="2843402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203" y="0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479929" y="3262502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203" y="0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479929" y="3930776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203" y="0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479929" y="4347590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203" y="0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479929" y="5293232"/>
              <a:ext cx="258445" cy="0"/>
            </a:xfrm>
            <a:custGeom>
              <a:avLst/>
              <a:gdLst/>
              <a:ahLst/>
              <a:cxnLst/>
              <a:rect l="l" t="t" r="r" b="b"/>
              <a:pathLst>
                <a:path w="258444">
                  <a:moveTo>
                    <a:pt x="0" y="0"/>
                  </a:moveTo>
                  <a:lnTo>
                    <a:pt x="258203" y="0"/>
                  </a:lnTo>
                </a:path>
              </a:pathLst>
            </a:custGeom>
            <a:ln w="635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445653" y="2301751"/>
            <a:ext cx="3590925" cy="3331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297940">
              <a:lnSpc>
                <a:spcPct val="100000"/>
              </a:lnSpc>
              <a:spcBef>
                <a:spcPts val="95"/>
              </a:spcBef>
            </a:pPr>
            <a:r>
              <a:rPr sz="1700" spc="-5" dirty="0">
                <a:latin typeface="Arial MT"/>
                <a:cs typeface="Arial MT"/>
              </a:rPr>
              <a:t>Provides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fibrinogen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and </a:t>
            </a:r>
            <a:r>
              <a:rPr sz="1700" spc="-45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hemostatic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factors</a:t>
            </a:r>
            <a:endParaRPr sz="1700">
              <a:latin typeface="Arial MT"/>
              <a:cs typeface="Arial MT"/>
            </a:endParaRPr>
          </a:p>
          <a:p>
            <a:pPr marL="12700" marR="658495">
              <a:lnSpc>
                <a:spcPct val="100000"/>
              </a:lnSpc>
              <a:spcBef>
                <a:spcPts val="1200"/>
              </a:spcBef>
            </a:pPr>
            <a:r>
              <a:rPr sz="1700" spc="-5" dirty="0">
                <a:latin typeface="Arial MT"/>
                <a:cs typeface="Arial MT"/>
              </a:rPr>
              <a:t>Although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best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with other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 </a:t>
            </a:r>
            <a:r>
              <a:rPr sz="1700" spc="-45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products,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can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be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used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alone</a:t>
            </a:r>
            <a:endParaRPr sz="17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1200"/>
              </a:spcBef>
            </a:pPr>
            <a:r>
              <a:rPr sz="1700" b="1" spc="-5" dirty="0">
                <a:latin typeface="Arial"/>
                <a:cs typeface="Arial"/>
              </a:rPr>
              <a:t>FDP </a:t>
            </a:r>
            <a:r>
              <a:rPr sz="1700" spc="-5" dirty="0">
                <a:latin typeface="Arial MT"/>
                <a:cs typeface="Arial MT"/>
              </a:rPr>
              <a:t>stored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without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refrigeration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and </a:t>
            </a:r>
            <a:r>
              <a:rPr sz="1700" spc="-5" dirty="0">
                <a:latin typeface="Arial MT"/>
                <a:cs typeface="Arial MT"/>
              </a:rPr>
              <a:t> carried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by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Combat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Medics/Corpsmen</a:t>
            </a:r>
            <a:endParaRPr sz="1700">
              <a:latin typeface="Arial MT"/>
              <a:cs typeface="Arial MT"/>
            </a:endParaRPr>
          </a:p>
          <a:p>
            <a:pPr marL="12700" marR="709295">
              <a:lnSpc>
                <a:spcPct val="100000"/>
              </a:lnSpc>
              <a:spcBef>
                <a:spcPts val="1200"/>
              </a:spcBef>
            </a:pPr>
            <a:r>
              <a:rPr sz="1700" b="1" spc="-5" dirty="0">
                <a:latin typeface="Arial"/>
                <a:cs typeface="Arial"/>
              </a:rPr>
              <a:t>FDP</a:t>
            </a:r>
            <a:r>
              <a:rPr sz="1700" b="1" dirty="0">
                <a:latin typeface="Arial"/>
                <a:cs typeface="Arial"/>
              </a:rPr>
              <a:t> </a:t>
            </a:r>
            <a:r>
              <a:rPr sz="1700" spc="-5" dirty="0">
                <a:latin typeface="Arial MT"/>
                <a:cs typeface="Arial MT"/>
              </a:rPr>
              <a:t>reconstituted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vials 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must</a:t>
            </a:r>
            <a:r>
              <a:rPr sz="1700" spc="-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be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administered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through</a:t>
            </a:r>
            <a:endParaRPr sz="1700">
              <a:latin typeface="Arial MT"/>
              <a:cs typeface="Arial MT"/>
            </a:endParaRPr>
          </a:p>
          <a:p>
            <a:pPr marL="12700" marR="333375">
              <a:lnSpc>
                <a:spcPts val="2039"/>
              </a:lnSpc>
              <a:spcBef>
                <a:spcPts val="65"/>
              </a:spcBef>
            </a:pPr>
            <a:r>
              <a:rPr sz="1700" spc="-5" dirty="0">
                <a:latin typeface="Arial MT"/>
                <a:cs typeface="Arial MT"/>
              </a:rPr>
              <a:t>vented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tubing,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but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with collapsible </a:t>
            </a:r>
            <a:r>
              <a:rPr sz="1700" spc="-45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bags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standard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tubing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can 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be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used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8249793" y="2313051"/>
            <a:ext cx="0" cy="504190"/>
          </a:xfrm>
          <a:custGeom>
            <a:avLst/>
            <a:gdLst/>
            <a:ahLst/>
            <a:cxnLst/>
            <a:rect l="l" t="t" r="r" b="b"/>
            <a:pathLst>
              <a:path h="504189">
                <a:moveTo>
                  <a:pt x="0" y="503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249793" y="2973706"/>
            <a:ext cx="0" cy="504190"/>
          </a:xfrm>
          <a:custGeom>
            <a:avLst/>
            <a:gdLst/>
            <a:ahLst/>
            <a:cxnLst/>
            <a:rect l="l" t="t" r="r" b="b"/>
            <a:pathLst>
              <a:path h="504189">
                <a:moveTo>
                  <a:pt x="0" y="503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249793" y="3663315"/>
            <a:ext cx="0" cy="504190"/>
          </a:xfrm>
          <a:custGeom>
            <a:avLst/>
            <a:gdLst/>
            <a:ahLst/>
            <a:cxnLst/>
            <a:rect l="l" t="t" r="r" b="b"/>
            <a:pathLst>
              <a:path h="504189">
                <a:moveTo>
                  <a:pt x="0" y="503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249793" y="4347590"/>
            <a:ext cx="0" cy="1266825"/>
          </a:xfrm>
          <a:custGeom>
            <a:avLst/>
            <a:gdLst/>
            <a:ahLst/>
            <a:cxnLst/>
            <a:rect l="l" t="t" r="r" b="b"/>
            <a:pathLst>
              <a:path h="1266825">
                <a:moveTo>
                  <a:pt x="0" y="126638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object 2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29934" y="1828038"/>
            <a:ext cx="1609343" cy="2695955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74904" y="1828038"/>
            <a:ext cx="1591055" cy="2695955"/>
          </a:xfrm>
          <a:prstGeom prst="rect">
            <a:avLst/>
          </a:prstGeom>
        </p:spPr>
      </p:pic>
      <p:grpSp>
        <p:nvGrpSpPr>
          <p:cNvPr id="25" name="object 25"/>
          <p:cNvGrpSpPr/>
          <p:nvPr/>
        </p:nvGrpSpPr>
        <p:grpSpPr>
          <a:xfrm>
            <a:off x="249936" y="5976371"/>
            <a:ext cx="3202940" cy="639445"/>
            <a:chOff x="249936" y="5976371"/>
            <a:chExt cx="3202940" cy="639445"/>
          </a:xfrm>
        </p:grpSpPr>
        <p:sp>
          <p:nvSpPr>
            <p:cNvPr id="26" name="object 26"/>
            <p:cNvSpPr/>
            <p:nvPr/>
          </p:nvSpPr>
          <p:spPr>
            <a:xfrm>
              <a:off x="259461" y="5985896"/>
              <a:ext cx="3183890" cy="620395"/>
            </a:xfrm>
            <a:custGeom>
              <a:avLst/>
              <a:gdLst/>
              <a:ahLst/>
              <a:cxnLst/>
              <a:rect l="l" t="t" r="r" b="b"/>
              <a:pathLst>
                <a:path w="3183890" h="620395">
                  <a:moveTo>
                    <a:pt x="3112427" y="0"/>
                  </a:moveTo>
                  <a:lnTo>
                    <a:pt x="71208" y="0"/>
                  </a:lnTo>
                  <a:lnTo>
                    <a:pt x="43494" y="5595"/>
                  </a:lnTo>
                  <a:lnTo>
                    <a:pt x="20859" y="20854"/>
                  </a:lnTo>
                  <a:lnTo>
                    <a:pt x="5597" y="43489"/>
                  </a:lnTo>
                  <a:lnTo>
                    <a:pt x="0" y="71208"/>
                  </a:lnTo>
                  <a:lnTo>
                    <a:pt x="0" y="549046"/>
                  </a:lnTo>
                  <a:lnTo>
                    <a:pt x="5597" y="576767"/>
                  </a:lnTo>
                  <a:lnTo>
                    <a:pt x="20859" y="599406"/>
                  </a:lnTo>
                  <a:lnTo>
                    <a:pt x="43494" y="614670"/>
                  </a:lnTo>
                  <a:lnTo>
                    <a:pt x="71208" y="620268"/>
                  </a:lnTo>
                  <a:lnTo>
                    <a:pt x="3112427" y="620268"/>
                  </a:lnTo>
                  <a:lnTo>
                    <a:pt x="3140141" y="614670"/>
                  </a:lnTo>
                  <a:lnTo>
                    <a:pt x="3162776" y="599406"/>
                  </a:lnTo>
                  <a:lnTo>
                    <a:pt x="3178038" y="576767"/>
                  </a:lnTo>
                  <a:lnTo>
                    <a:pt x="3183636" y="549046"/>
                  </a:lnTo>
                  <a:lnTo>
                    <a:pt x="3183636" y="71208"/>
                  </a:lnTo>
                  <a:lnTo>
                    <a:pt x="3178038" y="43489"/>
                  </a:lnTo>
                  <a:lnTo>
                    <a:pt x="3162776" y="20854"/>
                  </a:lnTo>
                  <a:lnTo>
                    <a:pt x="3140141" y="5595"/>
                  </a:lnTo>
                  <a:lnTo>
                    <a:pt x="3112427" y="0"/>
                  </a:lnTo>
                  <a:close/>
                </a:path>
              </a:pathLst>
            </a:custGeom>
            <a:solidFill>
              <a:srgbClr val="639DD3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59461" y="5985896"/>
              <a:ext cx="3183890" cy="620395"/>
            </a:xfrm>
            <a:custGeom>
              <a:avLst/>
              <a:gdLst/>
              <a:ahLst/>
              <a:cxnLst/>
              <a:rect l="l" t="t" r="r" b="b"/>
              <a:pathLst>
                <a:path w="3183890" h="620395">
                  <a:moveTo>
                    <a:pt x="0" y="71208"/>
                  </a:moveTo>
                  <a:lnTo>
                    <a:pt x="5597" y="43489"/>
                  </a:lnTo>
                  <a:lnTo>
                    <a:pt x="20859" y="20854"/>
                  </a:lnTo>
                  <a:lnTo>
                    <a:pt x="43494" y="5595"/>
                  </a:lnTo>
                  <a:lnTo>
                    <a:pt x="71208" y="0"/>
                  </a:lnTo>
                  <a:lnTo>
                    <a:pt x="3112427" y="0"/>
                  </a:lnTo>
                  <a:lnTo>
                    <a:pt x="3140141" y="5595"/>
                  </a:lnTo>
                  <a:lnTo>
                    <a:pt x="3162776" y="20854"/>
                  </a:lnTo>
                  <a:lnTo>
                    <a:pt x="3178038" y="43489"/>
                  </a:lnTo>
                  <a:lnTo>
                    <a:pt x="3183636" y="71208"/>
                  </a:lnTo>
                  <a:lnTo>
                    <a:pt x="3183636" y="549046"/>
                  </a:lnTo>
                  <a:lnTo>
                    <a:pt x="3178038" y="576767"/>
                  </a:lnTo>
                  <a:lnTo>
                    <a:pt x="3162776" y="599406"/>
                  </a:lnTo>
                  <a:lnTo>
                    <a:pt x="3140141" y="614670"/>
                  </a:lnTo>
                  <a:lnTo>
                    <a:pt x="3112427" y="620268"/>
                  </a:lnTo>
                  <a:lnTo>
                    <a:pt x="71208" y="620268"/>
                  </a:lnTo>
                  <a:lnTo>
                    <a:pt x="43494" y="614670"/>
                  </a:lnTo>
                  <a:lnTo>
                    <a:pt x="20859" y="599406"/>
                  </a:lnTo>
                  <a:lnTo>
                    <a:pt x="5597" y="576767"/>
                  </a:lnTo>
                  <a:lnTo>
                    <a:pt x="0" y="549046"/>
                  </a:lnTo>
                  <a:lnTo>
                    <a:pt x="0" y="71208"/>
                  </a:lnTo>
                  <a:close/>
                </a:path>
              </a:pathLst>
            </a:custGeom>
            <a:ln w="19050">
              <a:solidFill>
                <a:srgbClr val="639D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8" name="object 28"/>
          <p:cNvGrpSpPr/>
          <p:nvPr/>
        </p:nvGrpSpPr>
        <p:grpSpPr>
          <a:xfrm>
            <a:off x="221741" y="5941326"/>
            <a:ext cx="966469" cy="916940"/>
            <a:chOff x="221741" y="5941326"/>
            <a:chExt cx="966469" cy="916940"/>
          </a:xfrm>
        </p:grpSpPr>
        <p:pic>
          <p:nvPicPr>
            <p:cNvPr id="29" name="object 2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21741" y="5941326"/>
              <a:ext cx="966203" cy="91667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6051" y="6135624"/>
              <a:ext cx="379475" cy="391667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40324" y="6174601"/>
            <a:ext cx="2364740" cy="2527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70"/>
              </a:lnSpc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B-NR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6" name="object 3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7" name="object 3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651880" y="4719195"/>
            <a:ext cx="5548630" cy="1198880"/>
            <a:chOff x="5651880" y="4719195"/>
            <a:chExt cx="5548630" cy="1198880"/>
          </a:xfrm>
        </p:grpSpPr>
        <p:sp>
          <p:nvSpPr>
            <p:cNvPr id="5" name="object 5"/>
            <p:cNvSpPr/>
            <p:nvPr/>
          </p:nvSpPr>
          <p:spPr>
            <a:xfrm>
              <a:off x="5658230" y="4725545"/>
              <a:ext cx="5535930" cy="1186180"/>
            </a:xfrm>
            <a:custGeom>
              <a:avLst/>
              <a:gdLst/>
              <a:ahLst/>
              <a:cxnLst/>
              <a:rect l="l" t="t" r="r" b="b"/>
              <a:pathLst>
                <a:path w="5535930" h="1186179">
                  <a:moveTo>
                    <a:pt x="5338318" y="0"/>
                  </a:moveTo>
                  <a:lnTo>
                    <a:pt x="197612" y="0"/>
                  </a:lnTo>
                  <a:lnTo>
                    <a:pt x="152303" y="5218"/>
                  </a:lnTo>
                  <a:lnTo>
                    <a:pt x="110710" y="20084"/>
                  </a:lnTo>
                  <a:lnTo>
                    <a:pt x="74018" y="43411"/>
                  </a:lnTo>
                  <a:lnTo>
                    <a:pt x="43415" y="74013"/>
                  </a:lnTo>
                  <a:lnTo>
                    <a:pt x="20086" y="110704"/>
                  </a:lnTo>
                  <a:lnTo>
                    <a:pt x="5219" y="152299"/>
                  </a:lnTo>
                  <a:lnTo>
                    <a:pt x="0" y="197612"/>
                  </a:lnTo>
                  <a:lnTo>
                    <a:pt x="0" y="988060"/>
                  </a:lnTo>
                  <a:lnTo>
                    <a:pt x="5219" y="1033368"/>
                  </a:lnTo>
                  <a:lnTo>
                    <a:pt x="20086" y="1074961"/>
                  </a:lnTo>
                  <a:lnTo>
                    <a:pt x="43415" y="1111653"/>
                  </a:lnTo>
                  <a:lnTo>
                    <a:pt x="74018" y="1142256"/>
                  </a:lnTo>
                  <a:lnTo>
                    <a:pt x="110710" y="1165585"/>
                  </a:lnTo>
                  <a:lnTo>
                    <a:pt x="152303" y="1180452"/>
                  </a:lnTo>
                  <a:lnTo>
                    <a:pt x="197612" y="1185672"/>
                  </a:lnTo>
                  <a:lnTo>
                    <a:pt x="5338318" y="1185672"/>
                  </a:lnTo>
                  <a:lnTo>
                    <a:pt x="5383630" y="1180452"/>
                  </a:lnTo>
                  <a:lnTo>
                    <a:pt x="5425225" y="1165585"/>
                  </a:lnTo>
                  <a:lnTo>
                    <a:pt x="5461916" y="1142256"/>
                  </a:lnTo>
                  <a:lnTo>
                    <a:pt x="5492518" y="1111653"/>
                  </a:lnTo>
                  <a:lnTo>
                    <a:pt x="5515845" y="1074961"/>
                  </a:lnTo>
                  <a:lnTo>
                    <a:pt x="5530711" y="1033368"/>
                  </a:lnTo>
                  <a:lnTo>
                    <a:pt x="5535930" y="988060"/>
                  </a:lnTo>
                  <a:lnTo>
                    <a:pt x="5535930" y="197612"/>
                  </a:lnTo>
                  <a:lnTo>
                    <a:pt x="5530711" y="152299"/>
                  </a:lnTo>
                  <a:lnTo>
                    <a:pt x="5515845" y="110704"/>
                  </a:lnTo>
                  <a:lnTo>
                    <a:pt x="5492518" y="74013"/>
                  </a:lnTo>
                  <a:lnTo>
                    <a:pt x="5461916" y="43411"/>
                  </a:lnTo>
                  <a:lnTo>
                    <a:pt x="5425225" y="20084"/>
                  </a:lnTo>
                  <a:lnTo>
                    <a:pt x="5383630" y="5218"/>
                  </a:lnTo>
                  <a:lnTo>
                    <a:pt x="5338318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658230" y="4725545"/>
              <a:ext cx="5535930" cy="1186180"/>
            </a:xfrm>
            <a:custGeom>
              <a:avLst/>
              <a:gdLst/>
              <a:ahLst/>
              <a:cxnLst/>
              <a:rect l="l" t="t" r="r" b="b"/>
              <a:pathLst>
                <a:path w="5535930" h="1186179">
                  <a:moveTo>
                    <a:pt x="0" y="197612"/>
                  </a:moveTo>
                  <a:lnTo>
                    <a:pt x="5219" y="152299"/>
                  </a:lnTo>
                  <a:lnTo>
                    <a:pt x="20086" y="110704"/>
                  </a:lnTo>
                  <a:lnTo>
                    <a:pt x="43415" y="74013"/>
                  </a:lnTo>
                  <a:lnTo>
                    <a:pt x="74018" y="43411"/>
                  </a:lnTo>
                  <a:lnTo>
                    <a:pt x="110710" y="20084"/>
                  </a:lnTo>
                  <a:lnTo>
                    <a:pt x="152303" y="5218"/>
                  </a:lnTo>
                  <a:lnTo>
                    <a:pt x="197612" y="0"/>
                  </a:lnTo>
                  <a:lnTo>
                    <a:pt x="5338318" y="0"/>
                  </a:lnTo>
                  <a:lnTo>
                    <a:pt x="5383630" y="5218"/>
                  </a:lnTo>
                  <a:lnTo>
                    <a:pt x="5425225" y="20084"/>
                  </a:lnTo>
                  <a:lnTo>
                    <a:pt x="5461916" y="43411"/>
                  </a:lnTo>
                  <a:lnTo>
                    <a:pt x="5492518" y="74013"/>
                  </a:lnTo>
                  <a:lnTo>
                    <a:pt x="5515845" y="110704"/>
                  </a:lnTo>
                  <a:lnTo>
                    <a:pt x="5530711" y="152299"/>
                  </a:lnTo>
                  <a:lnTo>
                    <a:pt x="5535930" y="197612"/>
                  </a:lnTo>
                  <a:lnTo>
                    <a:pt x="5535930" y="988060"/>
                  </a:lnTo>
                  <a:lnTo>
                    <a:pt x="5530711" y="1033368"/>
                  </a:lnTo>
                  <a:lnTo>
                    <a:pt x="5515845" y="1074961"/>
                  </a:lnTo>
                  <a:lnTo>
                    <a:pt x="5492518" y="1111653"/>
                  </a:lnTo>
                  <a:lnTo>
                    <a:pt x="5461916" y="1142256"/>
                  </a:lnTo>
                  <a:lnTo>
                    <a:pt x="5425225" y="1165585"/>
                  </a:lnTo>
                  <a:lnTo>
                    <a:pt x="5383630" y="1180452"/>
                  </a:lnTo>
                  <a:lnTo>
                    <a:pt x="5338318" y="1185672"/>
                  </a:lnTo>
                  <a:lnTo>
                    <a:pt x="197612" y="1185672"/>
                  </a:lnTo>
                  <a:lnTo>
                    <a:pt x="152303" y="1180452"/>
                  </a:lnTo>
                  <a:lnTo>
                    <a:pt x="110710" y="1165585"/>
                  </a:lnTo>
                  <a:lnTo>
                    <a:pt x="74018" y="1142256"/>
                  </a:lnTo>
                  <a:lnTo>
                    <a:pt x="43415" y="1111653"/>
                  </a:lnTo>
                  <a:lnTo>
                    <a:pt x="20086" y="1074961"/>
                  </a:lnTo>
                  <a:lnTo>
                    <a:pt x="5219" y="1033368"/>
                  </a:lnTo>
                  <a:lnTo>
                    <a:pt x="0" y="988060"/>
                  </a:lnTo>
                  <a:lnTo>
                    <a:pt x="0" y="197612"/>
                  </a:lnTo>
                  <a:close/>
                </a:path>
              </a:pathLst>
            </a:custGeom>
            <a:ln w="1270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91962" y="4959096"/>
              <a:ext cx="731519" cy="636257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239496" y="885787"/>
            <a:ext cx="74682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BB8542"/>
                </a:solidFill>
              </a:rPr>
              <a:t>BLOOD</a:t>
            </a:r>
            <a:r>
              <a:rPr sz="3600" spc="-40" dirty="0">
                <a:solidFill>
                  <a:srgbClr val="BB8542"/>
                </a:solidFill>
              </a:rPr>
              <a:t> </a:t>
            </a:r>
            <a:r>
              <a:rPr sz="3600" spc="-5" dirty="0">
                <a:solidFill>
                  <a:srgbClr val="BB8542"/>
                </a:solidFill>
              </a:rPr>
              <a:t>COMPONENT</a:t>
            </a:r>
            <a:r>
              <a:rPr sz="3600" spc="-35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BB8542"/>
                </a:solidFill>
              </a:rPr>
              <a:t>PRODUCTS</a:t>
            </a:r>
            <a:endParaRPr sz="3600"/>
          </a:p>
        </p:txBody>
      </p:sp>
      <p:sp>
        <p:nvSpPr>
          <p:cNvPr id="9" name="object 9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710020" y="4254361"/>
            <a:ext cx="5234940" cy="1553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88464" algn="l"/>
                <a:tab pos="3530600" algn="l"/>
              </a:tabLst>
            </a:pPr>
            <a:r>
              <a:rPr sz="1800" dirty="0">
                <a:latin typeface="Arial MT"/>
                <a:cs typeface="Arial MT"/>
              </a:rPr>
              <a:t>1-part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RBCs</a:t>
            </a:r>
            <a:r>
              <a:rPr sz="1800" b="1" spc="49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:	</a:t>
            </a:r>
            <a:r>
              <a:rPr sz="1800" dirty="0">
                <a:latin typeface="Arial MT"/>
                <a:cs typeface="Arial MT"/>
              </a:rPr>
              <a:t>1-part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platelets	</a:t>
            </a:r>
            <a:r>
              <a:rPr sz="1800" b="1" dirty="0">
                <a:latin typeface="Arial"/>
                <a:cs typeface="Arial"/>
              </a:rPr>
              <a:t>:</a:t>
            </a:r>
            <a:r>
              <a:rPr sz="1800" b="1" spc="47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1-part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plasma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900">
              <a:latin typeface="Arial"/>
              <a:cs typeface="Arial"/>
            </a:endParaRPr>
          </a:p>
          <a:p>
            <a:pPr marL="959485">
              <a:lnSpc>
                <a:spcPct val="100000"/>
              </a:lnSpc>
              <a:spcBef>
                <a:spcPts val="5"/>
              </a:spcBef>
            </a:pPr>
            <a:r>
              <a:rPr sz="1600" i="1" spc="-5" dirty="0">
                <a:latin typeface="Arial"/>
                <a:cs typeface="Arial"/>
              </a:rPr>
              <a:t>If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three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component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therapy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isn't</a:t>
            </a:r>
            <a:r>
              <a:rPr sz="1600" i="1" spc="-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available,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then:</a:t>
            </a:r>
            <a:endParaRPr sz="1600">
              <a:latin typeface="Arial"/>
              <a:cs typeface="Arial"/>
            </a:endParaRPr>
          </a:p>
          <a:p>
            <a:pPr marL="959485">
              <a:lnSpc>
                <a:spcPct val="100000"/>
              </a:lnSpc>
            </a:pPr>
            <a:r>
              <a:rPr sz="1600" b="1" i="1" spc="-5" dirty="0">
                <a:latin typeface="Arial"/>
                <a:cs typeface="Arial"/>
              </a:rPr>
              <a:t>Plasma</a:t>
            </a:r>
            <a:r>
              <a:rPr sz="1600" b="1" i="1" spc="-1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and</a:t>
            </a:r>
            <a:r>
              <a:rPr sz="1600" b="1" i="1" spc="-10" dirty="0">
                <a:latin typeface="Arial"/>
                <a:cs typeface="Arial"/>
              </a:rPr>
              <a:t> </a:t>
            </a:r>
            <a:r>
              <a:rPr sz="1600" b="1" i="1" dirty="0">
                <a:latin typeface="Arial"/>
                <a:cs typeface="Arial"/>
              </a:rPr>
              <a:t>RBCs</a:t>
            </a:r>
            <a:r>
              <a:rPr sz="1600" b="1" i="1" spc="-25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in</a:t>
            </a:r>
            <a:r>
              <a:rPr sz="1600" b="1" i="1" spc="5" dirty="0">
                <a:latin typeface="Arial"/>
                <a:cs typeface="Arial"/>
              </a:rPr>
              <a:t> </a:t>
            </a:r>
            <a:r>
              <a:rPr sz="1600" b="1" i="1" dirty="0">
                <a:latin typeface="Arial"/>
                <a:cs typeface="Arial"/>
              </a:rPr>
              <a:t>a</a:t>
            </a:r>
            <a:r>
              <a:rPr sz="1600" b="1" i="1" spc="-5" dirty="0">
                <a:latin typeface="Arial"/>
                <a:cs typeface="Arial"/>
              </a:rPr>
              <a:t> 1:1 ratio</a:t>
            </a:r>
            <a:endParaRPr sz="1600">
              <a:latin typeface="Arial"/>
              <a:cs typeface="Arial"/>
            </a:endParaRPr>
          </a:p>
          <a:p>
            <a:pPr marL="959485">
              <a:lnSpc>
                <a:spcPct val="100000"/>
              </a:lnSpc>
            </a:pPr>
            <a:r>
              <a:rPr sz="1600" i="1" spc="-5" dirty="0">
                <a:latin typeface="Arial"/>
                <a:cs typeface="Arial"/>
              </a:rPr>
              <a:t>if</a:t>
            </a:r>
            <a:r>
              <a:rPr sz="1600" i="1" spc="-2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unavailable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then:</a:t>
            </a:r>
            <a:endParaRPr sz="1600">
              <a:latin typeface="Arial"/>
              <a:cs typeface="Arial"/>
            </a:endParaRPr>
          </a:p>
          <a:p>
            <a:pPr marL="959485">
              <a:lnSpc>
                <a:spcPct val="100000"/>
              </a:lnSpc>
            </a:pPr>
            <a:r>
              <a:rPr sz="1600" b="1" i="1" spc="-5" dirty="0">
                <a:latin typeface="Arial"/>
                <a:cs typeface="Arial"/>
              </a:rPr>
              <a:t>Plasma</a:t>
            </a:r>
            <a:r>
              <a:rPr sz="1600" b="1" i="1" spc="-2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or</a:t>
            </a:r>
            <a:r>
              <a:rPr sz="1600" b="1" i="1" spc="-10" dirty="0">
                <a:latin typeface="Arial"/>
                <a:cs typeface="Arial"/>
              </a:rPr>
              <a:t> </a:t>
            </a:r>
            <a:r>
              <a:rPr sz="1600" b="1" i="1" dirty="0">
                <a:latin typeface="Arial"/>
                <a:cs typeface="Arial"/>
              </a:rPr>
              <a:t>RBCs</a:t>
            </a:r>
            <a:r>
              <a:rPr sz="1600" b="1" i="1" spc="-4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alone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412817" y="1663039"/>
            <a:ext cx="631063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100" spc="-5" dirty="0">
                <a:latin typeface="Arial MT"/>
                <a:cs typeface="Arial MT"/>
              </a:rPr>
              <a:t>In the absence of whole blood, either cold stored or </a:t>
            </a:r>
            <a:r>
              <a:rPr sz="210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fresh,</a:t>
            </a:r>
            <a:r>
              <a:rPr sz="210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packed </a:t>
            </a:r>
            <a:r>
              <a:rPr sz="2100" b="1" spc="-5" dirty="0">
                <a:solidFill>
                  <a:srgbClr val="BB8542"/>
                </a:solidFill>
                <a:latin typeface="Arial"/>
                <a:cs typeface="Arial"/>
              </a:rPr>
              <a:t>red blood</a:t>
            </a:r>
            <a:r>
              <a:rPr sz="2100" b="1" spc="2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BB8542"/>
                </a:solidFill>
                <a:latin typeface="Arial"/>
                <a:cs typeface="Arial"/>
              </a:rPr>
              <a:t>cells (RBCs)</a:t>
            </a:r>
            <a:r>
              <a:rPr sz="2100" spc="-5" dirty="0">
                <a:solidFill>
                  <a:srgbClr val="BB8542"/>
                </a:solidFill>
                <a:latin typeface="Arial MT"/>
                <a:cs typeface="Arial MT"/>
              </a:rPr>
              <a:t>,</a:t>
            </a:r>
            <a:r>
              <a:rPr sz="2100" dirty="0">
                <a:solidFill>
                  <a:srgbClr val="BB8542"/>
                </a:solidFill>
                <a:latin typeface="Arial MT"/>
                <a:cs typeface="Arial MT"/>
              </a:rPr>
              <a:t> </a:t>
            </a:r>
            <a:r>
              <a:rPr sz="2100" b="1" spc="-5" dirty="0">
                <a:solidFill>
                  <a:srgbClr val="BB8542"/>
                </a:solidFill>
                <a:latin typeface="Arial"/>
                <a:cs typeface="Arial"/>
              </a:rPr>
              <a:t>platelets </a:t>
            </a:r>
            <a:r>
              <a:rPr sz="2100" dirty="0">
                <a:solidFill>
                  <a:srgbClr val="BB8542"/>
                </a:solidFill>
                <a:latin typeface="Arial MT"/>
                <a:cs typeface="Arial MT"/>
              </a:rPr>
              <a:t>and </a:t>
            </a:r>
            <a:r>
              <a:rPr sz="2100" spc="-565" dirty="0">
                <a:solidFill>
                  <a:srgbClr val="BB8542"/>
                </a:solidFill>
                <a:latin typeface="Arial MT"/>
                <a:cs typeface="Arial MT"/>
              </a:rPr>
              <a:t> </a:t>
            </a:r>
            <a:r>
              <a:rPr sz="2100" b="1" spc="-5" dirty="0">
                <a:solidFill>
                  <a:srgbClr val="BB8542"/>
                </a:solidFill>
                <a:latin typeface="Arial"/>
                <a:cs typeface="Arial"/>
              </a:rPr>
              <a:t>plasma</a:t>
            </a:r>
            <a:r>
              <a:rPr sz="2100" b="1" spc="-2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100" dirty="0">
                <a:latin typeface="Arial MT"/>
                <a:cs typeface="Arial MT"/>
              </a:rPr>
              <a:t>in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a </a:t>
            </a:r>
            <a:r>
              <a:rPr sz="2100" b="1" spc="-5" dirty="0">
                <a:latin typeface="Arial"/>
                <a:cs typeface="Arial"/>
              </a:rPr>
              <a:t>1:1:1</a:t>
            </a:r>
            <a:r>
              <a:rPr sz="2100" b="1" spc="-10" dirty="0">
                <a:latin typeface="Arial"/>
                <a:cs typeface="Arial"/>
              </a:rPr>
              <a:t> </a:t>
            </a:r>
            <a:r>
              <a:rPr sz="2100" b="1" spc="-5" dirty="0">
                <a:latin typeface="Arial"/>
                <a:cs typeface="Arial"/>
              </a:rPr>
              <a:t>ratio </a:t>
            </a:r>
            <a:r>
              <a:rPr sz="2100" spc="-5" dirty="0">
                <a:latin typeface="Arial MT"/>
                <a:cs typeface="Arial MT"/>
              </a:rPr>
              <a:t>should</a:t>
            </a:r>
            <a:r>
              <a:rPr sz="2100" spc="-2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be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used</a:t>
            </a:r>
            <a:endParaRPr sz="2100">
              <a:latin typeface="Arial MT"/>
              <a:cs typeface="Arial MT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32347" y="2892552"/>
            <a:ext cx="1277873" cy="1186433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464802" y="2910852"/>
            <a:ext cx="1189481" cy="116508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461504" y="2947416"/>
            <a:ext cx="1319783" cy="116660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61950" y="1693926"/>
            <a:ext cx="4813553" cy="4454651"/>
          </a:xfrm>
          <a:prstGeom prst="rect">
            <a:avLst/>
          </a:prstGeom>
        </p:spPr>
      </p:pic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472612" y="1800975"/>
          <a:ext cx="4549140" cy="41975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49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01898">
                <a:tc>
                  <a:txBody>
                    <a:bodyPr/>
                    <a:lstStyle/>
                    <a:p>
                      <a:pPr marL="91440" marR="67183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Blood Component Products Active </a:t>
                      </a:r>
                      <a:r>
                        <a:rPr sz="1800" b="1" spc="-4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Shelf-lives</a:t>
                      </a:r>
                      <a:r>
                        <a:rPr sz="18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(*preservative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dependent)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814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Platelets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377190" indent="-285750">
                        <a:lnSpc>
                          <a:spcPct val="100000"/>
                        </a:lnSpc>
                        <a:spcBef>
                          <a:spcPts val="10"/>
                        </a:spcBef>
                        <a:buClr>
                          <a:srgbClr val="BB8542"/>
                        </a:buClr>
                        <a:buSzPct val="150000"/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5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days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room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temp,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15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days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refrigerated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6921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814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Plasma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377190" indent="-285750">
                        <a:lnSpc>
                          <a:spcPct val="100000"/>
                        </a:lnSpc>
                        <a:spcBef>
                          <a:spcPts val="10"/>
                        </a:spcBef>
                        <a:buClr>
                          <a:srgbClr val="BB8542"/>
                        </a:buClr>
                        <a:buSzPct val="150000"/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1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year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frozen,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5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days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thawed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6921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814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1600" b="1" dirty="0">
                          <a:latin typeface="Arial"/>
                          <a:cs typeface="Arial"/>
                        </a:rPr>
                        <a:t>*RBCs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377190" indent="-285750">
                        <a:lnSpc>
                          <a:spcPct val="100000"/>
                        </a:lnSpc>
                        <a:spcBef>
                          <a:spcPts val="10"/>
                        </a:spcBef>
                        <a:buClr>
                          <a:srgbClr val="BB8542"/>
                        </a:buClr>
                        <a:buSzPct val="150000"/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35-42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days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refrigerated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6921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5593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600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*Fresh</a:t>
                      </a:r>
                      <a:r>
                        <a:rPr sz="1600" b="1" spc="-10" dirty="0">
                          <a:latin typeface="Arial"/>
                          <a:cs typeface="Arial"/>
                        </a:rPr>
                        <a:t> Low-Titer</a:t>
                      </a:r>
                      <a:r>
                        <a:rPr sz="1600" b="1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6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Whole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Blood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377190" marR="424180" indent="-285750">
                        <a:lnSpc>
                          <a:spcPct val="100000"/>
                        </a:lnSpc>
                        <a:spcBef>
                          <a:spcPts val="10"/>
                        </a:spcBef>
                        <a:buClr>
                          <a:srgbClr val="BB8542"/>
                        </a:buClr>
                        <a:buSzPct val="150000"/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400" spc="-15" dirty="0">
                          <a:latin typeface="Arial MT"/>
                          <a:cs typeface="Arial MT"/>
                        </a:rPr>
                        <a:t>Immediately,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room temp max 24hrs, 21-35 days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refrigerated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7620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5593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600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*Cold Stored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latin typeface="Arial"/>
                          <a:cs typeface="Arial"/>
                        </a:rPr>
                        <a:t>Low-Titer</a:t>
                      </a:r>
                      <a:r>
                        <a:rPr sz="1600" b="1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600" b="1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Whole</a:t>
                      </a:r>
                      <a:r>
                        <a:rPr sz="16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Blood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377190" marR="424180" indent="-285750">
                        <a:lnSpc>
                          <a:spcPct val="100000"/>
                        </a:lnSpc>
                        <a:spcBef>
                          <a:spcPts val="10"/>
                        </a:spcBef>
                        <a:buClr>
                          <a:srgbClr val="BB8542"/>
                        </a:buClr>
                        <a:buSzPct val="150000"/>
                        <a:buChar char="•"/>
                        <a:tabLst>
                          <a:tab pos="376555" algn="l"/>
                          <a:tab pos="377190" algn="l"/>
                        </a:tabLst>
                      </a:pPr>
                      <a:r>
                        <a:rPr sz="1400" spc="-15" dirty="0">
                          <a:latin typeface="Arial MT"/>
                          <a:cs typeface="Arial MT"/>
                        </a:rPr>
                        <a:t>Immediately,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room temp max 24hrs, 21-35 days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refrigerated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7620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76595" y="869288"/>
            <a:ext cx="1050671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88665" marR="5080" indent="-32766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CALCIUM CHLORIDE </a:t>
            </a:r>
            <a:r>
              <a:rPr sz="3600" b="1" dirty="0">
                <a:latin typeface="Arial"/>
                <a:cs typeface="Arial"/>
              </a:rPr>
              <a:t>vs </a:t>
            </a: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CALCIUM </a:t>
            </a:r>
            <a:r>
              <a:rPr sz="3600" b="1" spc="-35" dirty="0">
                <a:solidFill>
                  <a:srgbClr val="BB8542"/>
                </a:solidFill>
                <a:latin typeface="Arial"/>
                <a:cs typeface="Arial"/>
              </a:rPr>
              <a:t>GLUCONATE </a:t>
            </a:r>
            <a:r>
              <a:rPr sz="3600" b="1" spc="-99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478017" y="2837688"/>
            <a:ext cx="6184391" cy="1609343"/>
          </a:xfrm>
          <a:prstGeom prst="rect">
            <a:avLst/>
          </a:prstGeom>
        </p:spPr>
      </p:pic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5601817" y="2917211"/>
          <a:ext cx="5895340" cy="1407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7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1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3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50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077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6463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Calcium</a:t>
                      </a:r>
                      <a:r>
                        <a:rPr sz="15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Salt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860425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Elemental</a:t>
                      </a:r>
                      <a:r>
                        <a:rPr sz="15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Calcium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424">
                <a:tc>
                  <a:txBody>
                    <a:bodyPr/>
                    <a:lstStyle/>
                    <a:p>
                      <a:pPr marL="68580">
                        <a:lnSpc>
                          <a:spcPts val="1745"/>
                        </a:lnSpc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Calcium</a:t>
                      </a:r>
                      <a:endParaRPr sz="1500">
                        <a:latin typeface="Arial"/>
                        <a:cs typeface="Arial"/>
                      </a:endParaRPr>
                    </a:p>
                    <a:p>
                      <a:pPr marL="68580">
                        <a:lnSpc>
                          <a:spcPts val="1739"/>
                        </a:lnSpc>
                        <a:spcBef>
                          <a:spcPts val="12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Chloride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1g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158750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13.6</a:t>
                      </a:r>
                      <a:r>
                        <a:rPr sz="15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500" spc="-5" dirty="0">
                          <a:latin typeface="Arial MT"/>
                          <a:cs typeface="Arial MT"/>
                        </a:rPr>
                        <a:t>mEq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273</a:t>
                      </a:r>
                      <a:r>
                        <a:rPr sz="15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500" spc="-5" dirty="0">
                          <a:latin typeface="Arial MT"/>
                          <a:cs typeface="Arial MT"/>
                        </a:rPr>
                        <a:t>mg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tc>
                  <a:txBody>
                    <a:bodyPr/>
                    <a:lstStyle/>
                    <a:p>
                      <a:pPr marL="158115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6.80</a:t>
                      </a:r>
                      <a:r>
                        <a:rPr sz="15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500" spc="-5" dirty="0">
                          <a:latin typeface="Arial MT"/>
                          <a:cs typeface="Arial MT"/>
                        </a:rPr>
                        <a:t>mmol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423">
                <a:tc>
                  <a:txBody>
                    <a:bodyPr/>
                    <a:lstStyle/>
                    <a:p>
                      <a:pPr marL="68580">
                        <a:lnSpc>
                          <a:spcPts val="1745"/>
                        </a:lnSpc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Calcium</a:t>
                      </a:r>
                      <a:endParaRPr sz="1500">
                        <a:latin typeface="Arial"/>
                        <a:cs typeface="Arial"/>
                      </a:endParaRPr>
                    </a:p>
                    <a:p>
                      <a:pPr marL="68580">
                        <a:lnSpc>
                          <a:spcPts val="1739"/>
                        </a:lnSpc>
                        <a:spcBef>
                          <a:spcPts val="12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Gluconate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1g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8750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4.65</a:t>
                      </a:r>
                      <a:r>
                        <a:rPr sz="15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500" spc="-5" dirty="0">
                          <a:latin typeface="Arial MT"/>
                          <a:cs typeface="Arial MT"/>
                        </a:rPr>
                        <a:t>mEq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93</a:t>
                      </a:r>
                      <a:r>
                        <a:rPr sz="15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500" spc="-5" dirty="0">
                          <a:latin typeface="Arial MT"/>
                          <a:cs typeface="Arial MT"/>
                        </a:rPr>
                        <a:t>mg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12700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8115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500" spc="-5" dirty="0">
                          <a:latin typeface="Arial MT"/>
                          <a:cs typeface="Arial MT"/>
                        </a:rPr>
                        <a:t>2.32</a:t>
                      </a:r>
                      <a:r>
                        <a:rPr sz="15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500" spc="-5" dirty="0">
                          <a:latin typeface="Arial MT"/>
                          <a:cs typeface="Arial MT"/>
                        </a:rPr>
                        <a:t>mmol</a:t>
                      </a:r>
                      <a:endParaRPr sz="1500">
                        <a:latin typeface="Arial MT"/>
                        <a:cs typeface="Arial MT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591214" y="2142797"/>
            <a:ext cx="43573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Calcium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Chloride</a:t>
            </a:r>
            <a:r>
              <a:rPr sz="1800" b="1" dirty="0">
                <a:latin typeface="Arial"/>
                <a:cs typeface="Arial"/>
              </a:rPr>
              <a:t> vs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Calcium Gluconate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5534" y="2591615"/>
            <a:ext cx="4412615" cy="1422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Calcium chloride provides </a:t>
            </a:r>
            <a:r>
              <a:rPr sz="1600" dirty="0">
                <a:latin typeface="Arial MT"/>
                <a:cs typeface="Arial MT"/>
              </a:rPr>
              <a:t>a </a:t>
            </a:r>
            <a:r>
              <a:rPr sz="1600" spc="-5" dirty="0">
                <a:latin typeface="Arial MT"/>
                <a:cs typeface="Arial MT"/>
              </a:rPr>
              <a:t>higher concentration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elemental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calcium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per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milliliter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compared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calcium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gluconate.</a:t>
            </a:r>
            <a:endParaRPr sz="1600">
              <a:latin typeface="Arial MT"/>
              <a:cs typeface="Arial MT"/>
            </a:endParaRPr>
          </a:p>
          <a:p>
            <a:pPr marL="12700" marR="25400">
              <a:lnSpc>
                <a:spcPct val="100000"/>
              </a:lnSpc>
              <a:spcBef>
                <a:spcPts val="1395"/>
              </a:spcBef>
            </a:pPr>
            <a:r>
              <a:rPr sz="1600" spc="-5" dirty="0">
                <a:latin typeface="Arial MT"/>
                <a:cs typeface="Arial MT"/>
              </a:rPr>
              <a:t>Calcium chloride contains 27% elemental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calcium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compared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with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9%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 calcium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gluconate.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5534" y="4165535"/>
            <a:ext cx="414527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As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such,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it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takes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3 </a:t>
            </a:r>
            <a:r>
              <a:rPr sz="1600" spc="-5" dirty="0">
                <a:latin typeface="Arial MT"/>
                <a:cs typeface="Arial MT"/>
              </a:rPr>
              <a:t>times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much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calcium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gluconate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equal </a:t>
            </a:r>
            <a:r>
              <a:rPr sz="1600" dirty="0">
                <a:latin typeface="Arial MT"/>
                <a:cs typeface="Arial MT"/>
              </a:rPr>
              <a:t>1 </a:t>
            </a:r>
            <a:r>
              <a:rPr sz="1600" spc="-5" dirty="0">
                <a:latin typeface="Arial MT"/>
                <a:cs typeface="Arial MT"/>
              </a:rPr>
              <a:t>dose 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calcium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chloride.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65534" y="4831440"/>
            <a:ext cx="4293235" cy="50800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>
              <a:lnSpc>
                <a:spcPts val="1870"/>
              </a:lnSpc>
              <a:spcBef>
                <a:spcPts val="204"/>
              </a:spcBef>
            </a:pP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intent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deliver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approximately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250 mg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elemental calcium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with 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first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unit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blood.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395023" y="4596452"/>
            <a:ext cx="6336030" cy="1106805"/>
            <a:chOff x="5395023" y="4596452"/>
            <a:chExt cx="6336030" cy="1106805"/>
          </a:xfrm>
        </p:grpSpPr>
        <p:sp>
          <p:nvSpPr>
            <p:cNvPr id="13" name="object 13"/>
            <p:cNvSpPr/>
            <p:nvPr/>
          </p:nvSpPr>
          <p:spPr>
            <a:xfrm>
              <a:off x="5402960" y="4604390"/>
              <a:ext cx="6320155" cy="1090930"/>
            </a:xfrm>
            <a:custGeom>
              <a:avLst/>
              <a:gdLst/>
              <a:ahLst/>
              <a:cxnLst/>
              <a:rect l="l" t="t" r="r" b="b"/>
              <a:pathLst>
                <a:path w="6320155" h="1090929">
                  <a:moveTo>
                    <a:pt x="6138291" y="0"/>
                  </a:moveTo>
                  <a:lnTo>
                    <a:pt x="181737" y="0"/>
                  </a:lnTo>
                  <a:lnTo>
                    <a:pt x="133424" y="6491"/>
                  </a:lnTo>
                  <a:lnTo>
                    <a:pt x="90011" y="24812"/>
                  </a:lnTo>
                  <a:lnTo>
                    <a:pt x="53230" y="53230"/>
                  </a:lnTo>
                  <a:lnTo>
                    <a:pt x="24812" y="90011"/>
                  </a:lnTo>
                  <a:lnTo>
                    <a:pt x="6491" y="133424"/>
                  </a:lnTo>
                  <a:lnTo>
                    <a:pt x="0" y="181737"/>
                  </a:lnTo>
                  <a:lnTo>
                    <a:pt x="0" y="908672"/>
                  </a:lnTo>
                  <a:lnTo>
                    <a:pt x="6491" y="956989"/>
                  </a:lnTo>
                  <a:lnTo>
                    <a:pt x="24812" y="1000406"/>
                  </a:lnTo>
                  <a:lnTo>
                    <a:pt x="53230" y="1037189"/>
                  </a:lnTo>
                  <a:lnTo>
                    <a:pt x="90011" y="1065608"/>
                  </a:lnTo>
                  <a:lnTo>
                    <a:pt x="133424" y="1083929"/>
                  </a:lnTo>
                  <a:lnTo>
                    <a:pt x="181737" y="1090422"/>
                  </a:lnTo>
                  <a:lnTo>
                    <a:pt x="6138291" y="1090422"/>
                  </a:lnTo>
                  <a:lnTo>
                    <a:pt x="6186603" y="1083929"/>
                  </a:lnTo>
                  <a:lnTo>
                    <a:pt x="6230016" y="1065608"/>
                  </a:lnTo>
                  <a:lnTo>
                    <a:pt x="6266797" y="1037189"/>
                  </a:lnTo>
                  <a:lnTo>
                    <a:pt x="6295215" y="1000406"/>
                  </a:lnTo>
                  <a:lnTo>
                    <a:pt x="6313536" y="956989"/>
                  </a:lnTo>
                  <a:lnTo>
                    <a:pt x="6320028" y="908672"/>
                  </a:lnTo>
                  <a:lnTo>
                    <a:pt x="6320028" y="181737"/>
                  </a:lnTo>
                  <a:lnTo>
                    <a:pt x="6313536" y="133424"/>
                  </a:lnTo>
                  <a:lnTo>
                    <a:pt x="6295215" y="90011"/>
                  </a:lnTo>
                  <a:lnTo>
                    <a:pt x="6266797" y="53230"/>
                  </a:lnTo>
                  <a:lnTo>
                    <a:pt x="6230016" y="24812"/>
                  </a:lnTo>
                  <a:lnTo>
                    <a:pt x="6186603" y="6491"/>
                  </a:lnTo>
                  <a:lnTo>
                    <a:pt x="6138291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402960" y="4604390"/>
              <a:ext cx="6320155" cy="1090930"/>
            </a:xfrm>
            <a:custGeom>
              <a:avLst/>
              <a:gdLst/>
              <a:ahLst/>
              <a:cxnLst/>
              <a:rect l="l" t="t" r="r" b="b"/>
              <a:pathLst>
                <a:path w="6320155" h="1090929">
                  <a:moveTo>
                    <a:pt x="0" y="181737"/>
                  </a:moveTo>
                  <a:lnTo>
                    <a:pt x="6491" y="133424"/>
                  </a:lnTo>
                  <a:lnTo>
                    <a:pt x="24812" y="90011"/>
                  </a:lnTo>
                  <a:lnTo>
                    <a:pt x="53230" y="53230"/>
                  </a:lnTo>
                  <a:lnTo>
                    <a:pt x="90011" y="24812"/>
                  </a:lnTo>
                  <a:lnTo>
                    <a:pt x="133424" y="6491"/>
                  </a:lnTo>
                  <a:lnTo>
                    <a:pt x="181737" y="0"/>
                  </a:lnTo>
                  <a:lnTo>
                    <a:pt x="6138291" y="0"/>
                  </a:lnTo>
                  <a:lnTo>
                    <a:pt x="6186603" y="6491"/>
                  </a:lnTo>
                  <a:lnTo>
                    <a:pt x="6230016" y="24812"/>
                  </a:lnTo>
                  <a:lnTo>
                    <a:pt x="6266797" y="53230"/>
                  </a:lnTo>
                  <a:lnTo>
                    <a:pt x="6295215" y="90011"/>
                  </a:lnTo>
                  <a:lnTo>
                    <a:pt x="6313536" y="133424"/>
                  </a:lnTo>
                  <a:lnTo>
                    <a:pt x="6320028" y="181737"/>
                  </a:lnTo>
                  <a:lnTo>
                    <a:pt x="6320028" y="908672"/>
                  </a:lnTo>
                  <a:lnTo>
                    <a:pt x="6313536" y="956989"/>
                  </a:lnTo>
                  <a:lnTo>
                    <a:pt x="6295215" y="1000406"/>
                  </a:lnTo>
                  <a:lnTo>
                    <a:pt x="6266797" y="1037189"/>
                  </a:lnTo>
                  <a:lnTo>
                    <a:pt x="6230016" y="1065608"/>
                  </a:lnTo>
                  <a:lnTo>
                    <a:pt x="6186603" y="1083929"/>
                  </a:lnTo>
                  <a:lnTo>
                    <a:pt x="6138291" y="1090422"/>
                  </a:lnTo>
                  <a:lnTo>
                    <a:pt x="181737" y="1090422"/>
                  </a:lnTo>
                  <a:lnTo>
                    <a:pt x="133424" y="1083929"/>
                  </a:lnTo>
                  <a:lnTo>
                    <a:pt x="90011" y="1065608"/>
                  </a:lnTo>
                  <a:lnTo>
                    <a:pt x="53230" y="1037189"/>
                  </a:lnTo>
                  <a:lnTo>
                    <a:pt x="24812" y="1000406"/>
                  </a:lnTo>
                  <a:lnTo>
                    <a:pt x="6491" y="956989"/>
                  </a:lnTo>
                  <a:lnTo>
                    <a:pt x="0" y="908672"/>
                  </a:lnTo>
                  <a:lnTo>
                    <a:pt x="0" y="181737"/>
                  </a:lnTo>
                  <a:close/>
                </a:path>
              </a:pathLst>
            </a:custGeom>
            <a:ln w="15874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5552286" y="4718798"/>
            <a:ext cx="6021705" cy="842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065" marR="5080" indent="-635" algn="ctr">
              <a:lnSpc>
                <a:spcPct val="98800"/>
              </a:lnSpc>
              <a:spcBef>
                <a:spcPts val="125"/>
              </a:spcBef>
            </a:pP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Hypocalcemia from massive transfusion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is common.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The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incidence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of</a:t>
            </a:r>
            <a:r>
              <a:rPr sz="1800" spc="5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hypocalcemia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 in</a:t>
            </a:r>
            <a:r>
              <a:rPr sz="1800" spc="5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massive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transfusion</a:t>
            </a:r>
            <a:r>
              <a:rPr sz="1800" spc="5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protocols </a:t>
            </a:r>
            <a:r>
              <a:rPr sz="1800" spc="-484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has</a:t>
            </a:r>
            <a:r>
              <a:rPr sz="1800" spc="-10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been</a:t>
            </a:r>
            <a:r>
              <a:rPr sz="1800" spc="-10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reported</a:t>
            </a:r>
            <a:r>
              <a:rPr sz="1800" spc="-10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to</a:t>
            </a:r>
            <a:r>
              <a:rPr sz="1800" spc="-10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be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85-97%</a:t>
            </a:r>
            <a:r>
              <a:rPr sz="1800" spc="-15" dirty="0">
                <a:solidFill>
                  <a:srgbClr val="20202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02020"/>
                </a:solidFill>
                <a:latin typeface="Arial MT"/>
                <a:cs typeface="Arial MT"/>
              </a:rPr>
              <a:t>(Potestio, </a:t>
            </a:r>
            <a:r>
              <a:rPr sz="1800" dirty="0">
                <a:solidFill>
                  <a:srgbClr val="202020"/>
                </a:solidFill>
                <a:latin typeface="Arial MT"/>
                <a:cs typeface="Arial MT"/>
              </a:rPr>
              <a:t>2022).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694932" y="2144990"/>
            <a:ext cx="569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HYPOCALCEMIA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refers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condition characterized</a:t>
            </a:r>
            <a:r>
              <a:rPr sz="1800" dirty="0">
                <a:latin typeface="Arial MT"/>
                <a:cs typeface="Arial MT"/>
              </a:rPr>
              <a:t> by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lower-than-normal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levels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calcium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bloodstream.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84656" y="2611754"/>
            <a:ext cx="0" cy="640080"/>
          </a:xfrm>
          <a:custGeom>
            <a:avLst/>
            <a:gdLst/>
            <a:ahLst/>
            <a:cxnLst/>
            <a:rect l="l" t="t" r="r" b="b"/>
            <a:pathLst>
              <a:path h="640079">
                <a:moveTo>
                  <a:pt x="0" y="64007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84656" y="4236339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84656" y="3531489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84656" y="4868798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1" name="object 21"/>
          <p:cNvGrpSpPr/>
          <p:nvPr/>
        </p:nvGrpSpPr>
        <p:grpSpPr>
          <a:xfrm>
            <a:off x="218693" y="5830058"/>
            <a:ext cx="3262629" cy="711200"/>
            <a:chOff x="218693" y="5830058"/>
            <a:chExt cx="3262629" cy="711200"/>
          </a:xfrm>
        </p:grpSpPr>
        <p:sp>
          <p:nvSpPr>
            <p:cNvPr id="22" name="object 22"/>
            <p:cNvSpPr/>
            <p:nvPr/>
          </p:nvSpPr>
          <p:spPr>
            <a:xfrm>
              <a:off x="228218" y="5839583"/>
              <a:ext cx="3243580" cy="692150"/>
            </a:xfrm>
            <a:custGeom>
              <a:avLst/>
              <a:gdLst/>
              <a:ahLst/>
              <a:cxnLst/>
              <a:rect l="l" t="t" r="r" b="b"/>
              <a:pathLst>
                <a:path w="3243579" h="692150">
                  <a:moveTo>
                    <a:pt x="3163633" y="0"/>
                  </a:moveTo>
                  <a:lnTo>
                    <a:pt x="79438" y="0"/>
                  </a:lnTo>
                  <a:lnTo>
                    <a:pt x="48514" y="6243"/>
                  </a:lnTo>
                  <a:lnTo>
                    <a:pt x="23264" y="23269"/>
                  </a:lnTo>
                  <a:lnTo>
                    <a:pt x="6241" y="48520"/>
                  </a:lnTo>
                  <a:lnTo>
                    <a:pt x="0" y="79438"/>
                  </a:lnTo>
                  <a:lnTo>
                    <a:pt x="0" y="612470"/>
                  </a:lnTo>
                  <a:lnTo>
                    <a:pt x="6241" y="643386"/>
                  </a:lnTo>
                  <a:lnTo>
                    <a:pt x="23264" y="668632"/>
                  </a:lnTo>
                  <a:lnTo>
                    <a:pt x="48514" y="685654"/>
                  </a:lnTo>
                  <a:lnTo>
                    <a:pt x="79438" y="691895"/>
                  </a:lnTo>
                  <a:lnTo>
                    <a:pt x="3163633" y="691895"/>
                  </a:lnTo>
                  <a:lnTo>
                    <a:pt x="3194557" y="685654"/>
                  </a:lnTo>
                  <a:lnTo>
                    <a:pt x="3219807" y="668632"/>
                  </a:lnTo>
                  <a:lnTo>
                    <a:pt x="3236830" y="643386"/>
                  </a:lnTo>
                  <a:lnTo>
                    <a:pt x="3243072" y="612470"/>
                  </a:lnTo>
                  <a:lnTo>
                    <a:pt x="3243072" y="79438"/>
                  </a:lnTo>
                  <a:lnTo>
                    <a:pt x="3236830" y="48520"/>
                  </a:lnTo>
                  <a:lnTo>
                    <a:pt x="3219807" y="23269"/>
                  </a:lnTo>
                  <a:lnTo>
                    <a:pt x="3194557" y="6243"/>
                  </a:lnTo>
                  <a:lnTo>
                    <a:pt x="3163633" y="0"/>
                  </a:lnTo>
                  <a:close/>
                </a:path>
              </a:pathLst>
            </a:custGeom>
            <a:solidFill>
              <a:srgbClr val="639DD3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28218" y="5839583"/>
              <a:ext cx="3243580" cy="692150"/>
            </a:xfrm>
            <a:custGeom>
              <a:avLst/>
              <a:gdLst/>
              <a:ahLst/>
              <a:cxnLst/>
              <a:rect l="l" t="t" r="r" b="b"/>
              <a:pathLst>
                <a:path w="3243579" h="692150">
                  <a:moveTo>
                    <a:pt x="0" y="79438"/>
                  </a:moveTo>
                  <a:lnTo>
                    <a:pt x="6241" y="48520"/>
                  </a:lnTo>
                  <a:lnTo>
                    <a:pt x="23264" y="23269"/>
                  </a:lnTo>
                  <a:lnTo>
                    <a:pt x="48514" y="6243"/>
                  </a:lnTo>
                  <a:lnTo>
                    <a:pt x="79438" y="0"/>
                  </a:lnTo>
                  <a:lnTo>
                    <a:pt x="3163633" y="0"/>
                  </a:lnTo>
                  <a:lnTo>
                    <a:pt x="3194557" y="6243"/>
                  </a:lnTo>
                  <a:lnTo>
                    <a:pt x="3219807" y="23269"/>
                  </a:lnTo>
                  <a:lnTo>
                    <a:pt x="3236830" y="48520"/>
                  </a:lnTo>
                  <a:lnTo>
                    <a:pt x="3243072" y="79438"/>
                  </a:lnTo>
                  <a:lnTo>
                    <a:pt x="3243072" y="612470"/>
                  </a:lnTo>
                  <a:lnTo>
                    <a:pt x="3236830" y="643386"/>
                  </a:lnTo>
                  <a:lnTo>
                    <a:pt x="3219807" y="668632"/>
                  </a:lnTo>
                  <a:lnTo>
                    <a:pt x="3194557" y="685654"/>
                  </a:lnTo>
                  <a:lnTo>
                    <a:pt x="3163633" y="691895"/>
                  </a:lnTo>
                  <a:lnTo>
                    <a:pt x="79438" y="691895"/>
                  </a:lnTo>
                  <a:lnTo>
                    <a:pt x="48514" y="685654"/>
                  </a:lnTo>
                  <a:lnTo>
                    <a:pt x="23264" y="668632"/>
                  </a:lnTo>
                  <a:lnTo>
                    <a:pt x="6241" y="643386"/>
                  </a:lnTo>
                  <a:lnTo>
                    <a:pt x="0" y="612470"/>
                  </a:lnTo>
                  <a:lnTo>
                    <a:pt x="0" y="79438"/>
                  </a:lnTo>
                  <a:close/>
                </a:path>
              </a:pathLst>
            </a:custGeom>
            <a:ln w="19050">
              <a:solidFill>
                <a:srgbClr val="639D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4" name="object 24"/>
          <p:cNvGrpSpPr/>
          <p:nvPr/>
        </p:nvGrpSpPr>
        <p:grpSpPr>
          <a:xfrm>
            <a:off x="244602" y="5791225"/>
            <a:ext cx="984885" cy="1001394"/>
            <a:chOff x="244602" y="5791225"/>
            <a:chExt cx="984885" cy="1001394"/>
          </a:xfrm>
        </p:grpSpPr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44602" y="5791225"/>
              <a:ext cx="984478" cy="100124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8912" y="5985522"/>
              <a:ext cx="397763" cy="414515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15662" y="6065351"/>
            <a:ext cx="2353945" cy="2527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70"/>
              </a:lnSpc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</a:t>
            </a:r>
            <a:r>
              <a:rPr sz="1600" spc="-5" dirty="0">
                <a:latin typeface="Arial MT"/>
                <a:cs typeface="Arial MT"/>
              </a:rPr>
              <a:t>: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B-NR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  <a:p>
            <a:pPr marL="504190">
              <a:lnSpc>
                <a:spcPct val="100000"/>
              </a:lnSpc>
              <a:spcBef>
                <a:spcPts val="695"/>
              </a:spcBef>
            </a:pPr>
            <a:r>
              <a:rPr sz="3600" spc="-5" dirty="0">
                <a:solidFill>
                  <a:srgbClr val="BB8542"/>
                </a:solidFill>
              </a:rPr>
              <a:t>CALCIUM</a:t>
            </a:r>
            <a:r>
              <a:rPr sz="3600" spc="-155" dirty="0">
                <a:solidFill>
                  <a:srgbClr val="BB8542"/>
                </a:solidFill>
              </a:rPr>
              <a:t> </a:t>
            </a:r>
            <a:r>
              <a:rPr sz="3600" spc="-25" dirty="0">
                <a:solidFill>
                  <a:srgbClr val="000000"/>
                </a:solidFill>
              </a:rPr>
              <a:t>ADMINISTRATION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549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20"/>
              </a:spcBef>
            </a:pPr>
            <a:r>
              <a:rPr spc="-10" dirty="0"/>
              <a:t>CONTRAINDICATIONS</a:t>
            </a:r>
            <a:r>
              <a:rPr b="0" spc="-10" dirty="0">
                <a:latin typeface="Arial MT"/>
                <a:cs typeface="Arial MT"/>
              </a:rPr>
              <a:t>:</a:t>
            </a:r>
          </a:p>
          <a:p>
            <a:pPr marL="240665" marR="577215" indent="24765">
              <a:lnSpc>
                <a:spcPct val="142500"/>
              </a:lnSpc>
              <a:spcBef>
                <a:spcPts val="180"/>
              </a:spcBef>
            </a:pPr>
            <a:r>
              <a:rPr sz="1600" b="0" spc="-15" dirty="0">
                <a:latin typeface="Arial MT"/>
                <a:cs typeface="Arial MT"/>
              </a:rPr>
              <a:t>Ventricular </a:t>
            </a:r>
            <a:r>
              <a:rPr sz="1600" b="0" spc="-5" dirty="0">
                <a:latin typeface="Arial MT"/>
                <a:cs typeface="Arial MT"/>
              </a:rPr>
              <a:t>fibrillation </a:t>
            </a:r>
            <a:r>
              <a:rPr sz="1600" b="0" spc="-43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Hypercalcemia 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Hypophosphatemia 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Renal</a:t>
            </a:r>
            <a:r>
              <a:rPr sz="1600" b="0" spc="-15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calculi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90"/>
              </a:spcBef>
            </a:pPr>
            <a:r>
              <a:rPr b="0" i="1" dirty="0">
                <a:latin typeface="Arial"/>
                <a:cs typeface="Arial"/>
              </a:rPr>
              <a:t>Use</a:t>
            </a:r>
            <a:r>
              <a:rPr b="0" i="1" spc="-25" dirty="0">
                <a:latin typeface="Arial"/>
                <a:cs typeface="Arial"/>
              </a:rPr>
              <a:t> </a:t>
            </a:r>
            <a:r>
              <a:rPr b="0" i="1" spc="-5" dirty="0">
                <a:latin typeface="Arial"/>
                <a:cs typeface="Arial"/>
              </a:rPr>
              <a:t>cautiously</a:t>
            </a:r>
            <a:r>
              <a:rPr b="0" i="1" spc="-35" dirty="0">
                <a:latin typeface="Arial"/>
                <a:cs typeface="Arial"/>
              </a:rPr>
              <a:t> </a:t>
            </a:r>
            <a:r>
              <a:rPr b="0" i="1" dirty="0">
                <a:latin typeface="Arial"/>
                <a:cs typeface="Arial"/>
              </a:rPr>
              <a:t>in:</a:t>
            </a:r>
          </a:p>
          <a:p>
            <a:pPr marL="241300" marR="5080" indent="24765">
              <a:lnSpc>
                <a:spcPct val="142300"/>
              </a:lnSpc>
              <a:spcBef>
                <a:spcPts val="195"/>
              </a:spcBef>
            </a:pPr>
            <a:r>
              <a:rPr sz="1600" b="0" spc="-5" dirty="0">
                <a:latin typeface="Arial MT"/>
                <a:cs typeface="Arial MT"/>
              </a:rPr>
              <a:t>Digitalized</a:t>
            </a:r>
            <a:r>
              <a:rPr sz="1600" b="0" spc="43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patients 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Patients with sarcoidosis 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Renal or cardiac disease 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Respiratory acidosis 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Respiratory</a:t>
            </a:r>
            <a:r>
              <a:rPr sz="1600" b="0" spc="-15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failure</a:t>
            </a:r>
            <a:r>
              <a:rPr sz="1600" b="0" spc="-2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potential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28091" y="1913001"/>
            <a:ext cx="5715" cy="457200"/>
          </a:xfrm>
          <a:custGeom>
            <a:avLst/>
            <a:gdLst/>
            <a:ahLst/>
            <a:cxnLst/>
            <a:rect l="l" t="t" r="r" b="b"/>
            <a:pathLst>
              <a:path w="5715" h="457200">
                <a:moveTo>
                  <a:pt x="2571" y="-50800"/>
                </a:moveTo>
                <a:lnTo>
                  <a:pt x="2571" y="508000"/>
                </a:lnTo>
              </a:path>
            </a:pathLst>
          </a:custGeom>
          <a:ln w="106743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7833994" y="1917826"/>
            <a:ext cx="109220" cy="694690"/>
            <a:chOff x="7833994" y="1917826"/>
            <a:chExt cx="109220" cy="694690"/>
          </a:xfrm>
        </p:grpSpPr>
        <p:sp>
          <p:nvSpPr>
            <p:cNvPr id="8" name="object 8"/>
            <p:cNvSpPr/>
            <p:nvPr/>
          </p:nvSpPr>
          <p:spPr>
            <a:xfrm>
              <a:off x="7884794" y="1968626"/>
              <a:ext cx="7620" cy="274320"/>
            </a:xfrm>
            <a:custGeom>
              <a:avLst/>
              <a:gdLst/>
              <a:ahLst/>
              <a:cxnLst/>
              <a:rect l="l" t="t" r="r" b="b"/>
              <a:pathLst>
                <a:path w="7620" h="274319">
                  <a:moveTo>
                    <a:pt x="3613" y="-50800"/>
                  </a:moveTo>
                  <a:lnTo>
                    <a:pt x="3613" y="325120"/>
                  </a:lnTo>
                </a:path>
              </a:pathLst>
            </a:custGeom>
            <a:ln w="108826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891652" y="2334388"/>
              <a:ext cx="0" cy="278130"/>
            </a:xfrm>
            <a:custGeom>
              <a:avLst/>
              <a:gdLst/>
              <a:ahLst/>
              <a:cxnLst/>
              <a:rect l="l" t="t" r="r" b="b"/>
              <a:pathLst>
                <a:path h="278130">
                  <a:moveTo>
                    <a:pt x="0" y="277571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7895468" y="2721482"/>
            <a:ext cx="3810" cy="274320"/>
          </a:xfrm>
          <a:custGeom>
            <a:avLst/>
            <a:gdLst/>
            <a:ahLst/>
            <a:cxnLst/>
            <a:rect l="l" t="t" r="r" b="b"/>
            <a:pathLst>
              <a:path w="3809" h="274319">
                <a:moveTo>
                  <a:pt x="1790" y="-50800"/>
                </a:moveTo>
                <a:lnTo>
                  <a:pt x="1790" y="325120"/>
                </a:lnTo>
              </a:path>
            </a:pathLst>
          </a:custGeom>
          <a:ln w="105181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91653" y="3113913"/>
            <a:ext cx="0" cy="274320"/>
          </a:xfrm>
          <a:custGeom>
            <a:avLst/>
            <a:gdLst/>
            <a:ahLst/>
            <a:cxnLst/>
            <a:rect l="l" t="t" r="r" b="b"/>
            <a:pathLst>
              <a:path h="274320">
                <a:moveTo>
                  <a:pt x="0" y="27432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95266" y="3831968"/>
            <a:ext cx="0" cy="1684655"/>
          </a:xfrm>
          <a:custGeom>
            <a:avLst/>
            <a:gdLst/>
            <a:ahLst/>
            <a:cxnLst/>
            <a:rect l="l" t="t" r="r" b="b"/>
            <a:pathLst>
              <a:path h="1684654">
                <a:moveTo>
                  <a:pt x="0" y="0"/>
                </a:moveTo>
                <a:lnTo>
                  <a:pt x="0" y="335584"/>
                </a:lnTo>
              </a:path>
              <a:path h="1684654">
                <a:moveTo>
                  <a:pt x="0" y="333755"/>
                </a:moveTo>
                <a:lnTo>
                  <a:pt x="0" y="669340"/>
                </a:lnTo>
              </a:path>
              <a:path h="1684654">
                <a:moveTo>
                  <a:pt x="0" y="683513"/>
                </a:moveTo>
                <a:lnTo>
                  <a:pt x="0" y="1019098"/>
                </a:lnTo>
              </a:path>
              <a:path h="1684654">
                <a:moveTo>
                  <a:pt x="0" y="1000505"/>
                </a:moveTo>
                <a:lnTo>
                  <a:pt x="0" y="1336090"/>
                </a:lnTo>
              </a:path>
              <a:path h="1684654">
                <a:moveTo>
                  <a:pt x="0" y="1348739"/>
                </a:moveTo>
                <a:lnTo>
                  <a:pt x="0" y="1684324"/>
                </a:lnTo>
              </a:path>
            </a:pathLst>
          </a:custGeom>
          <a:ln w="108826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58078" y="2681477"/>
            <a:ext cx="1428749" cy="298170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292346" y="1792223"/>
            <a:ext cx="1428749" cy="2980943"/>
          </a:xfrm>
          <a:prstGeom prst="rect">
            <a:avLst/>
          </a:prstGeom>
        </p:spPr>
      </p:pic>
      <p:sp>
        <p:nvSpPr>
          <p:cNvPr id="15" name="object 15"/>
          <p:cNvSpPr/>
          <p:nvPr/>
        </p:nvSpPr>
        <p:spPr>
          <a:xfrm>
            <a:off x="723519" y="3807333"/>
            <a:ext cx="5715" cy="457200"/>
          </a:xfrm>
          <a:custGeom>
            <a:avLst/>
            <a:gdLst/>
            <a:ahLst/>
            <a:cxnLst/>
            <a:rect l="l" t="t" r="r" b="b"/>
            <a:pathLst>
              <a:path w="5715" h="457200">
                <a:moveTo>
                  <a:pt x="2571" y="-50799"/>
                </a:moveTo>
                <a:lnTo>
                  <a:pt x="2571" y="508000"/>
                </a:lnTo>
              </a:path>
            </a:pathLst>
          </a:custGeom>
          <a:ln w="106743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31138" y="4782692"/>
            <a:ext cx="5715" cy="457200"/>
          </a:xfrm>
          <a:custGeom>
            <a:avLst/>
            <a:gdLst/>
            <a:ahLst/>
            <a:cxnLst/>
            <a:rect l="l" t="t" r="r" b="b"/>
            <a:pathLst>
              <a:path w="5715" h="457200">
                <a:moveTo>
                  <a:pt x="2571" y="-50800"/>
                </a:moveTo>
                <a:lnTo>
                  <a:pt x="2571" y="507999"/>
                </a:lnTo>
              </a:path>
            </a:pathLst>
          </a:custGeom>
          <a:ln w="106743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7" name="object 17"/>
          <p:cNvGrpSpPr/>
          <p:nvPr/>
        </p:nvGrpSpPr>
        <p:grpSpPr>
          <a:xfrm>
            <a:off x="458723" y="5404869"/>
            <a:ext cx="4177029" cy="772795"/>
            <a:chOff x="458723" y="5404869"/>
            <a:chExt cx="4177029" cy="772795"/>
          </a:xfrm>
        </p:grpSpPr>
        <p:sp>
          <p:nvSpPr>
            <p:cNvPr id="18" name="object 18"/>
            <p:cNvSpPr/>
            <p:nvPr/>
          </p:nvSpPr>
          <p:spPr>
            <a:xfrm>
              <a:off x="468248" y="5414394"/>
              <a:ext cx="4157979" cy="753745"/>
            </a:xfrm>
            <a:custGeom>
              <a:avLst/>
              <a:gdLst/>
              <a:ahLst/>
              <a:cxnLst/>
              <a:rect l="l" t="t" r="r" b="b"/>
              <a:pathLst>
                <a:path w="4157979" h="753745">
                  <a:moveTo>
                    <a:pt x="4031869" y="0"/>
                  </a:moveTo>
                  <a:lnTo>
                    <a:pt x="125603" y="0"/>
                  </a:lnTo>
                  <a:lnTo>
                    <a:pt x="76713" y="9870"/>
                  </a:lnTo>
                  <a:lnTo>
                    <a:pt x="36788" y="36788"/>
                  </a:lnTo>
                  <a:lnTo>
                    <a:pt x="9870" y="76713"/>
                  </a:lnTo>
                  <a:lnTo>
                    <a:pt x="0" y="125603"/>
                  </a:lnTo>
                  <a:lnTo>
                    <a:pt x="0" y="628002"/>
                  </a:lnTo>
                  <a:lnTo>
                    <a:pt x="9870" y="676899"/>
                  </a:lnTo>
                  <a:lnTo>
                    <a:pt x="36788" y="716827"/>
                  </a:lnTo>
                  <a:lnTo>
                    <a:pt x="76713" y="743747"/>
                  </a:lnTo>
                  <a:lnTo>
                    <a:pt x="125603" y="753618"/>
                  </a:lnTo>
                  <a:lnTo>
                    <a:pt x="4031869" y="753618"/>
                  </a:lnTo>
                  <a:lnTo>
                    <a:pt x="4080758" y="743747"/>
                  </a:lnTo>
                  <a:lnTo>
                    <a:pt x="4120683" y="716827"/>
                  </a:lnTo>
                  <a:lnTo>
                    <a:pt x="4147601" y="676899"/>
                  </a:lnTo>
                  <a:lnTo>
                    <a:pt x="4157472" y="628002"/>
                  </a:lnTo>
                  <a:lnTo>
                    <a:pt x="4157472" y="125603"/>
                  </a:lnTo>
                  <a:lnTo>
                    <a:pt x="4147601" y="76713"/>
                  </a:lnTo>
                  <a:lnTo>
                    <a:pt x="4120683" y="36788"/>
                  </a:lnTo>
                  <a:lnTo>
                    <a:pt x="4080758" y="9870"/>
                  </a:lnTo>
                  <a:lnTo>
                    <a:pt x="4031869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68248" y="5414394"/>
              <a:ext cx="4157979" cy="753745"/>
            </a:xfrm>
            <a:custGeom>
              <a:avLst/>
              <a:gdLst/>
              <a:ahLst/>
              <a:cxnLst/>
              <a:rect l="l" t="t" r="r" b="b"/>
              <a:pathLst>
                <a:path w="4157979" h="753745">
                  <a:moveTo>
                    <a:pt x="0" y="125603"/>
                  </a:moveTo>
                  <a:lnTo>
                    <a:pt x="9870" y="76713"/>
                  </a:lnTo>
                  <a:lnTo>
                    <a:pt x="36788" y="36788"/>
                  </a:lnTo>
                  <a:lnTo>
                    <a:pt x="76713" y="9870"/>
                  </a:lnTo>
                  <a:lnTo>
                    <a:pt x="125603" y="0"/>
                  </a:lnTo>
                  <a:lnTo>
                    <a:pt x="4031869" y="0"/>
                  </a:lnTo>
                  <a:lnTo>
                    <a:pt x="4080758" y="9870"/>
                  </a:lnTo>
                  <a:lnTo>
                    <a:pt x="4120683" y="36788"/>
                  </a:lnTo>
                  <a:lnTo>
                    <a:pt x="4147601" y="76713"/>
                  </a:lnTo>
                  <a:lnTo>
                    <a:pt x="4157472" y="125603"/>
                  </a:lnTo>
                  <a:lnTo>
                    <a:pt x="4157472" y="628002"/>
                  </a:lnTo>
                  <a:lnTo>
                    <a:pt x="4147601" y="676899"/>
                  </a:lnTo>
                  <a:lnTo>
                    <a:pt x="4120683" y="716827"/>
                  </a:lnTo>
                  <a:lnTo>
                    <a:pt x="4080758" y="743747"/>
                  </a:lnTo>
                  <a:lnTo>
                    <a:pt x="4031869" y="753618"/>
                  </a:lnTo>
                  <a:lnTo>
                    <a:pt x="125603" y="753618"/>
                  </a:lnTo>
                  <a:lnTo>
                    <a:pt x="76713" y="743747"/>
                  </a:lnTo>
                  <a:lnTo>
                    <a:pt x="36788" y="716827"/>
                  </a:lnTo>
                  <a:lnTo>
                    <a:pt x="9870" y="676899"/>
                  </a:lnTo>
                  <a:lnTo>
                    <a:pt x="0" y="628002"/>
                  </a:lnTo>
                  <a:lnTo>
                    <a:pt x="0" y="125603"/>
                  </a:lnTo>
                  <a:close/>
                </a:path>
              </a:pathLst>
            </a:custGeom>
            <a:ln w="1905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pc="-5" dirty="0"/>
              <a:t>DOSAGE(S):</a:t>
            </a:r>
          </a:p>
          <a:p>
            <a:pPr marL="286385" marR="397510">
              <a:lnSpc>
                <a:spcPct val="100000"/>
              </a:lnSpc>
              <a:spcBef>
                <a:spcPts val="810"/>
              </a:spcBef>
            </a:pPr>
            <a:r>
              <a:rPr sz="1600" dirty="0"/>
              <a:t>1</a:t>
            </a:r>
            <a:r>
              <a:rPr sz="1600" spc="-10" dirty="0"/>
              <a:t> </a:t>
            </a:r>
            <a:r>
              <a:rPr sz="1600" spc="-5" dirty="0"/>
              <a:t>gram Calcium</a:t>
            </a:r>
            <a:r>
              <a:rPr sz="1600" dirty="0"/>
              <a:t> </a:t>
            </a:r>
            <a:r>
              <a:rPr sz="1600" b="0" spc="-5" dirty="0">
                <a:latin typeface="Arial MT"/>
                <a:cs typeface="Arial MT"/>
              </a:rPr>
              <a:t>after</a:t>
            </a:r>
            <a:r>
              <a:rPr sz="1600" b="0" spc="1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the</a:t>
            </a:r>
            <a:r>
              <a:rPr sz="1600" b="0" spc="5" dirty="0">
                <a:latin typeface="Arial MT"/>
                <a:cs typeface="Arial MT"/>
              </a:rPr>
              <a:t> </a:t>
            </a:r>
            <a:r>
              <a:rPr sz="1600" spc="-5" dirty="0"/>
              <a:t>first</a:t>
            </a:r>
            <a:r>
              <a:rPr sz="1600" spc="10" dirty="0"/>
              <a:t> </a:t>
            </a:r>
            <a:r>
              <a:rPr sz="1600" b="0" spc="-5" dirty="0">
                <a:latin typeface="Arial MT"/>
                <a:cs typeface="Arial MT"/>
              </a:rPr>
              <a:t>unit </a:t>
            </a:r>
            <a:r>
              <a:rPr sz="1600" b="0" spc="-43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of</a:t>
            </a:r>
            <a:r>
              <a:rPr sz="1600" b="0" spc="5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blood</a:t>
            </a:r>
            <a:endParaRPr sz="1600">
              <a:latin typeface="Arial MT"/>
              <a:cs typeface="Arial MT"/>
            </a:endParaRPr>
          </a:p>
          <a:p>
            <a:pPr marL="572135" marR="694055" indent="-285750">
              <a:lnSpc>
                <a:spcPct val="100000"/>
              </a:lnSpc>
              <a:spcBef>
                <a:spcPts val="795"/>
              </a:spcBef>
              <a:buClr>
                <a:srgbClr val="BB8542"/>
              </a:buClr>
              <a:buFont typeface="Wingdings"/>
              <a:buChar char=""/>
              <a:tabLst>
                <a:tab pos="572135" algn="l"/>
                <a:tab pos="572770" algn="l"/>
              </a:tabLst>
            </a:pPr>
            <a:r>
              <a:rPr sz="1600" b="0" spc="-5" dirty="0">
                <a:latin typeface="Arial MT"/>
                <a:cs typeface="Arial MT"/>
              </a:rPr>
              <a:t>30 ml of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10% </a:t>
            </a:r>
            <a:r>
              <a:rPr sz="1600" spc="-5" dirty="0"/>
              <a:t>calcium </a:t>
            </a:r>
            <a:r>
              <a:rPr sz="1600" dirty="0"/>
              <a:t> </a:t>
            </a:r>
            <a:r>
              <a:rPr sz="1600" spc="-5" dirty="0"/>
              <a:t>gluconate </a:t>
            </a:r>
            <a:r>
              <a:rPr sz="1600" dirty="0">
                <a:solidFill>
                  <a:srgbClr val="BB8542"/>
                </a:solidFill>
              </a:rPr>
              <a:t>OR </a:t>
            </a:r>
            <a:r>
              <a:rPr sz="1600" b="0" spc="-5" dirty="0">
                <a:latin typeface="Arial MT"/>
                <a:cs typeface="Arial MT"/>
              </a:rPr>
              <a:t>10 ml of 10% </a:t>
            </a:r>
            <a:r>
              <a:rPr sz="1600" b="0" spc="-430" dirty="0">
                <a:latin typeface="Arial MT"/>
                <a:cs typeface="Arial MT"/>
              </a:rPr>
              <a:t> </a:t>
            </a:r>
            <a:r>
              <a:rPr sz="1600" spc="-5" dirty="0"/>
              <a:t>calcium</a:t>
            </a:r>
            <a:r>
              <a:rPr sz="1600" spc="10" dirty="0"/>
              <a:t> </a:t>
            </a:r>
            <a:r>
              <a:rPr sz="1600" spc="-5" dirty="0"/>
              <a:t>chloride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pc="-5" dirty="0"/>
              <a:t>ROUTE(S):</a:t>
            </a:r>
          </a:p>
          <a:p>
            <a:pPr marL="286385" marR="1283335">
              <a:lnSpc>
                <a:spcPct val="100000"/>
              </a:lnSpc>
              <a:spcBef>
                <a:spcPts val="800"/>
              </a:spcBef>
            </a:pPr>
            <a:r>
              <a:rPr b="0" i="1" spc="-5" dirty="0">
                <a:latin typeface="Arial"/>
                <a:cs typeface="Arial"/>
              </a:rPr>
              <a:t>Calcium</a:t>
            </a:r>
            <a:r>
              <a:rPr b="0" i="1" spc="-20" dirty="0">
                <a:latin typeface="Arial"/>
                <a:cs typeface="Arial"/>
              </a:rPr>
              <a:t> </a:t>
            </a:r>
            <a:r>
              <a:rPr b="0" i="1" dirty="0">
                <a:latin typeface="Arial"/>
                <a:cs typeface="Arial"/>
              </a:rPr>
              <a:t>is</a:t>
            </a:r>
            <a:r>
              <a:rPr b="0" i="1" spc="-15" dirty="0">
                <a:latin typeface="Arial"/>
                <a:cs typeface="Arial"/>
              </a:rPr>
              <a:t> </a:t>
            </a:r>
            <a:r>
              <a:rPr b="0" i="1" spc="-5" dirty="0">
                <a:latin typeface="Arial"/>
                <a:cs typeface="Arial"/>
              </a:rPr>
              <a:t>available</a:t>
            </a:r>
            <a:r>
              <a:rPr b="0" i="1" spc="-30" dirty="0">
                <a:latin typeface="Arial"/>
                <a:cs typeface="Arial"/>
              </a:rPr>
              <a:t> </a:t>
            </a:r>
            <a:r>
              <a:rPr b="0" i="1" dirty="0">
                <a:latin typeface="Arial"/>
                <a:cs typeface="Arial"/>
              </a:rPr>
              <a:t>in </a:t>
            </a:r>
            <a:r>
              <a:rPr b="0" i="1" spc="-484" dirty="0">
                <a:latin typeface="Arial"/>
                <a:cs typeface="Arial"/>
              </a:rPr>
              <a:t> </a:t>
            </a:r>
            <a:r>
              <a:rPr b="0" i="1" spc="-5" dirty="0">
                <a:latin typeface="Arial"/>
                <a:cs typeface="Arial"/>
              </a:rPr>
              <a:t>IV </a:t>
            </a:r>
            <a:r>
              <a:rPr b="0" i="1" dirty="0">
                <a:latin typeface="Arial"/>
                <a:cs typeface="Arial"/>
              </a:rPr>
              <a:t>or</a:t>
            </a:r>
            <a:r>
              <a:rPr b="0" i="1" spc="-10" dirty="0">
                <a:latin typeface="Arial"/>
                <a:cs typeface="Arial"/>
              </a:rPr>
              <a:t> </a:t>
            </a:r>
            <a:r>
              <a:rPr b="0" i="1" spc="-5" dirty="0">
                <a:latin typeface="Arial"/>
                <a:cs typeface="Arial"/>
              </a:rPr>
              <a:t>IO form</a:t>
            </a: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pc="-15" dirty="0"/>
              <a:t>INDICATIONS:</a:t>
            </a:r>
          </a:p>
          <a:p>
            <a:pPr marL="286385" marR="798830">
              <a:lnSpc>
                <a:spcPct val="100000"/>
              </a:lnSpc>
              <a:spcBef>
                <a:spcPts val="805"/>
              </a:spcBef>
            </a:pPr>
            <a:r>
              <a:rPr b="0" spc="-5" dirty="0">
                <a:latin typeface="Arial MT"/>
                <a:cs typeface="Arial MT"/>
              </a:rPr>
              <a:t>For use after </a:t>
            </a:r>
            <a:r>
              <a:rPr b="0" dirty="0">
                <a:latin typeface="Arial MT"/>
                <a:cs typeface="Arial MT"/>
              </a:rPr>
              <a:t>blood </a:t>
            </a:r>
            <a:r>
              <a:rPr b="0" spc="-5" dirty="0">
                <a:latin typeface="Arial MT"/>
                <a:cs typeface="Arial MT"/>
              </a:rPr>
              <a:t>product </a:t>
            </a:r>
            <a:r>
              <a:rPr b="0" spc="-49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transfusions</a:t>
            </a: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Arial MT"/>
              <a:cs typeface="Arial MT"/>
            </a:endParaRPr>
          </a:p>
          <a:p>
            <a:pPr marL="417195">
              <a:lnSpc>
                <a:spcPts val="1900"/>
              </a:lnSpc>
            </a:pPr>
            <a:r>
              <a:rPr sz="1600" spc="-5" dirty="0"/>
              <a:t>RISK</a:t>
            </a:r>
            <a:r>
              <a:rPr sz="1600" spc="-30" dirty="0"/>
              <a:t> </a:t>
            </a:r>
            <a:r>
              <a:rPr sz="1600" dirty="0"/>
              <a:t>OF</a:t>
            </a:r>
            <a:r>
              <a:rPr sz="1600" spc="-15" dirty="0"/>
              <a:t> </a:t>
            </a:r>
            <a:r>
              <a:rPr sz="1600" spc="-5" dirty="0"/>
              <a:t>HYPOCALCEMIA</a:t>
            </a:r>
            <a:r>
              <a:rPr sz="1600" spc="-80" dirty="0"/>
              <a:t> </a:t>
            </a:r>
            <a:r>
              <a:rPr sz="1600" b="0" spc="-5" dirty="0">
                <a:latin typeface="Arial MT"/>
                <a:cs typeface="Arial MT"/>
              </a:rPr>
              <a:t>from</a:t>
            </a:r>
            <a:endParaRPr sz="1600">
              <a:latin typeface="Arial MT"/>
              <a:cs typeface="Arial MT"/>
            </a:endParaRPr>
          </a:p>
          <a:p>
            <a:pPr marL="417195">
              <a:lnSpc>
                <a:spcPts val="1900"/>
              </a:lnSpc>
            </a:pPr>
            <a:r>
              <a:rPr sz="1600" b="0" spc="-5" dirty="0">
                <a:latin typeface="Arial MT"/>
                <a:cs typeface="Arial MT"/>
              </a:rPr>
              <a:t>citrate binding</a:t>
            </a:r>
            <a:r>
              <a:rPr sz="1600" b="0" spc="-2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to</a:t>
            </a:r>
            <a:r>
              <a:rPr sz="1600" b="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endogenous</a:t>
            </a:r>
            <a:r>
              <a:rPr sz="1600" b="0" spc="-10" dirty="0">
                <a:latin typeface="Arial MT"/>
                <a:cs typeface="Arial MT"/>
              </a:rPr>
              <a:t> </a:t>
            </a:r>
            <a:r>
              <a:rPr sz="1600" b="0" spc="-5" dirty="0">
                <a:latin typeface="Arial MT"/>
                <a:cs typeface="Arial MT"/>
              </a:rPr>
              <a:t>calcium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1" name="object 2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0644" y="5613653"/>
            <a:ext cx="429005" cy="354329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754706" y="1851771"/>
            <a:ext cx="3340100" cy="122682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4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  <a:p>
            <a:pPr marL="243204">
              <a:lnSpc>
                <a:spcPct val="100000"/>
              </a:lnSpc>
              <a:spcBef>
                <a:spcPts val="800"/>
              </a:spcBef>
            </a:pP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Immediate/Immediate/1-2</a:t>
            </a:r>
            <a:r>
              <a:rPr sz="1800" spc="-2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hr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27654" y="3153877"/>
            <a:ext cx="3531235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Administer</a:t>
            </a:r>
            <a:r>
              <a:rPr sz="1800" spc="-2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one</a:t>
            </a:r>
            <a:r>
              <a:rPr sz="1800" spc="-2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gram</a:t>
            </a:r>
            <a:r>
              <a:rPr sz="1800" spc="-1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of</a:t>
            </a:r>
            <a:r>
              <a:rPr sz="1800" spc="-1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calcium</a:t>
            </a:r>
            <a:r>
              <a:rPr sz="1800" spc="-1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as </a:t>
            </a:r>
            <a:r>
              <a:rPr sz="1800" spc="-484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either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30 ml of 10%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calcium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gluconate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or 10 ml of 10%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calcium </a:t>
            </a:r>
            <a:r>
              <a:rPr sz="1800" spc="-49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chloride;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immediately after the first </a:t>
            </a:r>
            <a:r>
              <a:rPr sz="1800" spc="-49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transfused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blood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product. Monitor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calcium</a:t>
            </a:r>
            <a:r>
              <a:rPr sz="1800" spc="7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chloride</a:t>
            </a:r>
            <a:r>
              <a:rPr sz="1800" spc="7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infusion</a:t>
            </a:r>
            <a:r>
              <a:rPr sz="1800" spc="7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closely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 as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severe necrosis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and skin </a:t>
            </a:r>
            <a:r>
              <a:rPr sz="1800" spc="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sloughing can</a:t>
            </a:r>
            <a:r>
              <a:rPr sz="1800" spc="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occur</a:t>
            </a:r>
            <a:r>
              <a:rPr sz="1800" spc="1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if</a:t>
            </a:r>
            <a:r>
              <a:rPr sz="1800" spc="1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peripheral </a:t>
            </a:r>
            <a:r>
              <a:rPr sz="1800" spc="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IV extravasates.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99195" y="4074221"/>
            <a:ext cx="25520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30081" y="4449810"/>
            <a:ext cx="503936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Decreased bioavailability with atenolol,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fluoroquinolones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tetracyclines, calcium </a:t>
            </a:r>
            <a:r>
              <a:rPr sz="1800" dirty="0">
                <a:latin typeface="Arial MT"/>
                <a:cs typeface="Arial MT"/>
              </a:rPr>
              <a:t> channel </a:t>
            </a:r>
            <a:r>
              <a:rPr sz="1800" spc="-5" dirty="0">
                <a:latin typeface="Arial MT"/>
                <a:cs typeface="Arial MT"/>
              </a:rPr>
              <a:t>blockers decrease calcium effectiveness,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cardiac </a:t>
            </a:r>
            <a:r>
              <a:rPr sz="1800" spc="-5" dirty="0">
                <a:latin typeface="Arial MT"/>
                <a:cs typeface="Arial MT"/>
              </a:rPr>
              <a:t>glycosides increase digitalis </a:t>
            </a:r>
            <a:r>
              <a:rPr sz="1800" spc="-20" dirty="0">
                <a:latin typeface="Arial MT"/>
                <a:cs typeface="Arial MT"/>
              </a:rPr>
              <a:t>toxicity, 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thiazide diuretics cause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risk</a:t>
            </a:r>
            <a:r>
              <a:rPr sz="1800" dirty="0">
                <a:latin typeface="Arial MT"/>
                <a:cs typeface="Arial MT"/>
              </a:rPr>
              <a:t> of </a:t>
            </a:r>
            <a:r>
              <a:rPr sz="1800" spc="-5" dirty="0">
                <a:latin typeface="Arial MT"/>
                <a:cs typeface="Arial MT"/>
              </a:rPr>
              <a:t>hypercalcemia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3592" y="1863430"/>
            <a:ext cx="30816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04478" y="2239020"/>
            <a:ext cx="4836795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Tingling </a:t>
            </a:r>
            <a:r>
              <a:rPr sz="1800" spc="-5" dirty="0">
                <a:latin typeface="Arial MT"/>
                <a:cs typeface="Arial MT"/>
              </a:rPr>
              <a:t>sensations, headache, </a:t>
            </a:r>
            <a:r>
              <a:rPr sz="1800" spc="-15" dirty="0">
                <a:latin typeface="Arial MT"/>
                <a:cs typeface="Arial MT"/>
              </a:rPr>
              <a:t>irritability, 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weakness, syncope with </a:t>
            </a:r>
            <a:r>
              <a:rPr sz="1800" dirty="0">
                <a:latin typeface="Arial MT"/>
                <a:cs typeface="Arial MT"/>
              </a:rPr>
              <a:t>rapid </a:t>
            </a:r>
            <a:r>
              <a:rPr sz="1800" spc="-5" dirty="0">
                <a:latin typeface="Arial MT"/>
                <a:cs typeface="Arial MT"/>
              </a:rPr>
              <a:t>IV injection, </a:t>
            </a:r>
            <a:r>
              <a:rPr sz="1800" dirty="0">
                <a:latin typeface="Arial MT"/>
                <a:cs typeface="Arial MT"/>
              </a:rPr>
              <a:t>mild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decrease </a:t>
            </a:r>
            <a:r>
              <a:rPr sz="1800" dirty="0">
                <a:latin typeface="Arial MT"/>
                <a:cs typeface="Arial MT"/>
              </a:rPr>
              <a:t>in blood </a:t>
            </a:r>
            <a:r>
              <a:rPr sz="1800" spc="-5" dirty="0">
                <a:latin typeface="Arial MT"/>
                <a:cs typeface="Arial MT"/>
              </a:rPr>
              <a:t>pressure, vasodilation,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bradycardia,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arrhythmias,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rebound </a:t>
            </a:r>
            <a:r>
              <a:rPr sz="1800" spc="-15" dirty="0">
                <a:latin typeface="Arial MT"/>
                <a:cs typeface="Arial MT"/>
              </a:rPr>
              <a:t>hyperacidity,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nausea, polyuria, </a:t>
            </a:r>
            <a:r>
              <a:rPr sz="1800" dirty="0">
                <a:latin typeface="Arial MT"/>
                <a:cs typeface="Arial MT"/>
              </a:rPr>
              <a:t>renal </a:t>
            </a:r>
            <a:r>
              <a:rPr sz="1800" spc="-5" dirty="0">
                <a:latin typeface="Arial MT"/>
                <a:cs typeface="Arial MT"/>
              </a:rPr>
              <a:t>calculi, hypercalcemia, </a:t>
            </a:r>
            <a:r>
              <a:rPr sz="1800" dirty="0">
                <a:latin typeface="Arial MT"/>
                <a:cs typeface="Arial MT"/>
              </a:rPr>
              <a:t> 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local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reactions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57291" y="842976"/>
            <a:ext cx="73933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CALCIUM</a:t>
            </a:r>
            <a:r>
              <a:rPr sz="3600" b="1" spc="-15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cont.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53237" y="2339723"/>
            <a:ext cx="0" cy="1572895"/>
          </a:xfrm>
          <a:custGeom>
            <a:avLst/>
            <a:gdLst/>
            <a:ahLst/>
            <a:cxnLst/>
            <a:rect l="l" t="t" r="r" b="b"/>
            <a:pathLst>
              <a:path h="1572895">
                <a:moveTo>
                  <a:pt x="0" y="1572514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53237" y="4531229"/>
            <a:ext cx="0" cy="1326515"/>
          </a:xfrm>
          <a:custGeom>
            <a:avLst/>
            <a:gdLst/>
            <a:ahLst/>
            <a:cxnLst/>
            <a:rect l="l" t="t" r="r" b="b"/>
            <a:pathLst>
              <a:path h="1326514">
                <a:moveTo>
                  <a:pt x="0" y="1326222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64976" y="2376299"/>
            <a:ext cx="635" cy="250825"/>
          </a:xfrm>
          <a:custGeom>
            <a:avLst/>
            <a:gdLst/>
            <a:ahLst/>
            <a:cxnLst/>
            <a:rect l="l" t="t" r="r" b="b"/>
            <a:pathLst>
              <a:path w="634" h="250825">
                <a:moveTo>
                  <a:pt x="63" y="2507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74889" y="3211448"/>
            <a:ext cx="0" cy="2377440"/>
          </a:xfrm>
          <a:custGeom>
            <a:avLst/>
            <a:gdLst/>
            <a:ahLst/>
            <a:cxnLst/>
            <a:rect l="l" t="t" r="r" b="b"/>
            <a:pathLst>
              <a:path h="2377440">
                <a:moveTo>
                  <a:pt x="0" y="237744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24372" y="2538222"/>
            <a:ext cx="1191755" cy="2426207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310504" y="2489249"/>
            <a:ext cx="4209415" cy="3500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Administer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1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gm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of calcium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after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first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</a:t>
            </a:r>
            <a:endParaRPr sz="1800">
              <a:latin typeface="Arial MT"/>
              <a:cs typeface="Arial MT"/>
            </a:endParaRPr>
          </a:p>
          <a:p>
            <a:pPr marL="12700" marR="326390">
              <a:lnSpc>
                <a:spcPct val="100000"/>
              </a:lnSpc>
              <a:spcBef>
                <a:spcPts val="600"/>
              </a:spcBef>
            </a:pPr>
            <a:r>
              <a:rPr sz="1800" spc="-5" dirty="0">
                <a:latin typeface="Arial MT"/>
                <a:cs typeface="Arial MT"/>
              </a:rPr>
              <a:t>Monitor for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treat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5" dirty="0">
                <a:latin typeface="Arial MT"/>
                <a:cs typeface="Arial MT"/>
              </a:rPr>
              <a:t>transfusion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reactions:</a:t>
            </a:r>
            <a:endParaRPr sz="1800">
              <a:latin typeface="Arial MT"/>
              <a:cs typeface="Arial MT"/>
            </a:endParaRPr>
          </a:p>
          <a:p>
            <a:pPr marL="200025" marR="264160" indent="-17399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19444"/>
              <a:buFont typeface="Wingdings"/>
              <a:buChar char=""/>
              <a:tabLst>
                <a:tab pos="200660" algn="l"/>
              </a:tabLst>
            </a:pPr>
            <a:r>
              <a:rPr sz="1800" b="1" spc="-5" dirty="0">
                <a:latin typeface="Arial"/>
                <a:cs typeface="Arial"/>
              </a:rPr>
              <a:t>Anaphylactic reaction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(hives,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itching, </a:t>
            </a:r>
            <a:r>
              <a:rPr sz="1600" i="1" spc="-43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stridor/shortness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of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breath,</a:t>
            </a:r>
            <a:r>
              <a:rPr sz="1600" i="1" spc="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and/or 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hypotension)</a:t>
            </a:r>
            <a:endParaRPr sz="1600">
              <a:latin typeface="Arial"/>
              <a:cs typeface="Arial"/>
            </a:endParaRPr>
          </a:p>
          <a:p>
            <a:pPr marL="200025" marR="5080" indent="-17399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19444"/>
              <a:buFont typeface="Wingdings"/>
              <a:buChar char=""/>
              <a:tabLst>
                <a:tab pos="200660" algn="l"/>
              </a:tabLst>
            </a:pPr>
            <a:r>
              <a:rPr sz="1800" b="1" spc="-5" dirty="0">
                <a:latin typeface="Arial"/>
                <a:cs typeface="Arial"/>
              </a:rPr>
              <a:t>Acute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hemolytic reaction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(arm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pain, 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chest pain,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back pain, nausea,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disseminated </a:t>
            </a:r>
            <a:r>
              <a:rPr sz="1600" i="1" spc="-43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intravascular</a:t>
            </a:r>
            <a:r>
              <a:rPr sz="1600" i="1" spc="-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coagulation,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and/or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fever)</a:t>
            </a:r>
            <a:endParaRPr sz="1600">
              <a:latin typeface="Arial"/>
              <a:cs typeface="Arial"/>
            </a:endParaRPr>
          </a:p>
          <a:p>
            <a:pPr marL="26034" marR="1010919">
              <a:lnSpc>
                <a:spcPct val="100000"/>
              </a:lnSpc>
              <a:spcBef>
                <a:spcPts val="600"/>
              </a:spcBef>
            </a:pPr>
            <a:r>
              <a:rPr sz="1800" spc="-5" dirty="0">
                <a:latin typeface="Arial MT"/>
                <a:cs typeface="Arial MT"/>
              </a:rPr>
              <a:t>Initiate Hypothermia prevention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measures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40196" y="1854655"/>
            <a:ext cx="34931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BEGIN </a:t>
            </a:r>
            <a:r>
              <a:rPr sz="1800" spc="-5" dirty="0">
                <a:latin typeface="Arial MT"/>
                <a:cs typeface="Arial MT"/>
              </a:rPr>
              <a:t>transfusion within </a:t>
            </a:r>
            <a:r>
              <a:rPr sz="1800" b="1" dirty="0">
                <a:latin typeface="Arial"/>
                <a:cs typeface="Arial"/>
              </a:rPr>
              <a:t>5 </a:t>
            </a:r>
            <a:r>
              <a:rPr sz="1800" b="1" spc="-5" dirty="0">
                <a:latin typeface="Arial"/>
                <a:cs typeface="Arial"/>
              </a:rPr>
              <a:t>min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starting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process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62326" y="670396"/>
            <a:ext cx="7468234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481965">
              <a:lnSpc>
                <a:spcPts val="3890"/>
              </a:lnSpc>
              <a:spcBef>
                <a:spcPts val="585"/>
              </a:spcBef>
            </a:pPr>
            <a:r>
              <a:rPr sz="3600" b="1" spc="-5" dirty="0">
                <a:solidFill>
                  <a:srgbClr val="CD9146"/>
                </a:solidFill>
                <a:latin typeface="Arial"/>
                <a:cs typeface="Arial"/>
              </a:rPr>
              <a:t>METHODS </a:t>
            </a:r>
            <a:r>
              <a:rPr sz="3600" b="1" dirty="0">
                <a:solidFill>
                  <a:srgbClr val="CD9146"/>
                </a:solidFill>
                <a:latin typeface="Arial"/>
                <a:cs typeface="Arial"/>
              </a:rPr>
              <a:t>OF </a:t>
            </a:r>
            <a:r>
              <a:rPr sz="3600" b="1" spc="-5" dirty="0">
                <a:solidFill>
                  <a:srgbClr val="CD9146"/>
                </a:solidFill>
                <a:latin typeface="Arial"/>
                <a:cs typeface="Arial"/>
              </a:rPr>
              <a:t>TRANSFUSING </a:t>
            </a:r>
            <a:r>
              <a:rPr sz="3600" b="1" dirty="0">
                <a:solidFill>
                  <a:srgbClr val="CD9146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BLOOD</a:t>
            </a:r>
            <a:r>
              <a:rPr sz="3600" b="1" spc="-4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COMPONENT</a:t>
            </a:r>
            <a:r>
              <a:rPr sz="3600" b="1" spc="-3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PRODUCTS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985458" y="1875515"/>
            <a:ext cx="2782570" cy="54673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5080">
              <a:lnSpc>
                <a:spcPts val="1939"/>
              </a:lnSpc>
              <a:spcBef>
                <a:spcPts val="345"/>
              </a:spcBef>
            </a:pPr>
            <a:r>
              <a:rPr sz="1800" b="1" dirty="0">
                <a:latin typeface="Arial"/>
                <a:cs typeface="Arial"/>
              </a:rPr>
              <a:t>REASSESS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after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each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259778" y="2395809"/>
            <a:ext cx="2687320" cy="1148080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885"/>
              </a:spcBef>
              <a:buClr>
                <a:srgbClr val="BB854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800" spc="-5" dirty="0">
                <a:latin typeface="Arial MT"/>
                <a:cs typeface="Arial MT"/>
              </a:rPr>
              <a:t>Return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radial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pulses</a:t>
            </a:r>
            <a:endParaRPr sz="180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785"/>
              </a:spcBef>
              <a:buClr>
                <a:srgbClr val="BB854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800" dirty="0">
                <a:latin typeface="Arial MT"/>
                <a:cs typeface="Arial MT"/>
              </a:rPr>
              <a:t>SBP</a:t>
            </a:r>
            <a:r>
              <a:rPr sz="1800" spc="-6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&gt;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100</a:t>
            </a:r>
            <a:endParaRPr sz="180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790"/>
              </a:spcBef>
              <a:buClr>
                <a:srgbClr val="BB854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800" spc="-5" dirty="0">
                <a:latin typeface="Arial MT"/>
                <a:cs typeface="Arial MT"/>
              </a:rPr>
              <a:t>Improved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mental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985458" y="3617447"/>
            <a:ext cx="2769235" cy="79375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5080">
              <a:lnSpc>
                <a:spcPts val="1939"/>
              </a:lnSpc>
              <a:spcBef>
                <a:spcPts val="345"/>
              </a:spcBef>
            </a:pPr>
            <a:r>
              <a:rPr sz="1800" b="1" spc="-5" dirty="0">
                <a:latin typeface="Arial"/>
                <a:cs typeface="Arial"/>
              </a:rPr>
              <a:t>Discontinue </a:t>
            </a:r>
            <a:r>
              <a:rPr sz="1800" spc="-5" dirty="0">
                <a:latin typeface="Arial MT"/>
                <a:cs typeface="Arial MT"/>
              </a:rPr>
              <a:t>fluid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administration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85592" y="1854574"/>
            <a:ext cx="365950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PRIOR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 resuscitation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ensure: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64256" y="2176900"/>
            <a:ext cx="3075940" cy="165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External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Hemorrhage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is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controlled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994"/>
              </a:spcBef>
            </a:pPr>
            <a:r>
              <a:rPr sz="1800" b="1" spc="-5" dirty="0">
                <a:latin typeface="Arial"/>
                <a:cs typeface="Arial"/>
              </a:rPr>
              <a:t>IV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b="1" spc="-5" dirty="0">
                <a:latin typeface="Arial"/>
                <a:cs typeface="Arial"/>
              </a:rPr>
              <a:t>IO </a:t>
            </a:r>
            <a:r>
              <a:rPr sz="1800" dirty="0">
                <a:latin typeface="Arial MT"/>
                <a:cs typeface="Arial MT"/>
              </a:rPr>
              <a:t>line </a:t>
            </a:r>
            <a:r>
              <a:rPr sz="1800" spc="-5" dirty="0">
                <a:latin typeface="Arial MT"/>
                <a:cs typeface="Arial MT"/>
              </a:rPr>
              <a:t>with fluid </a:t>
            </a:r>
            <a:r>
              <a:rPr sz="1800" dirty="0">
                <a:latin typeface="Arial MT"/>
                <a:cs typeface="Arial MT"/>
              </a:rPr>
              <a:t>is in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place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functioning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properly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1800" b="1" spc="-5" dirty="0">
                <a:latin typeface="Arial"/>
                <a:cs typeface="Arial"/>
              </a:rPr>
              <a:t>TXA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15849" y="2904360"/>
            <a:ext cx="0" cy="523875"/>
          </a:xfrm>
          <a:custGeom>
            <a:avLst/>
            <a:gdLst/>
            <a:ahLst/>
            <a:cxnLst/>
            <a:rect l="l" t="t" r="r" b="b"/>
            <a:pathLst>
              <a:path h="523875">
                <a:moveTo>
                  <a:pt x="0" y="52370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15849" y="3533018"/>
            <a:ext cx="0" cy="306705"/>
          </a:xfrm>
          <a:custGeom>
            <a:avLst/>
            <a:gdLst/>
            <a:ahLst/>
            <a:cxnLst/>
            <a:rect l="l" t="t" r="r" b="b"/>
            <a:pathLst>
              <a:path h="306704">
                <a:moveTo>
                  <a:pt x="0" y="306108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7351014" y="2258567"/>
            <a:ext cx="650240" cy="692785"/>
            <a:chOff x="7351014" y="2258567"/>
            <a:chExt cx="650240" cy="692785"/>
          </a:xfrm>
        </p:grpSpPr>
        <p:sp>
          <p:nvSpPr>
            <p:cNvPr id="16" name="object 16"/>
            <p:cNvSpPr/>
            <p:nvPr/>
          </p:nvSpPr>
          <p:spPr>
            <a:xfrm>
              <a:off x="7351014" y="2258567"/>
              <a:ext cx="650240" cy="692785"/>
            </a:xfrm>
            <a:custGeom>
              <a:avLst/>
              <a:gdLst/>
              <a:ahLst/>
              <a:cxnLst/>
              <a:rect l="l" t="t" r="r" b="b"/>
              <a:pathLst>
                <a:path w="650240" h="692785">
                  <a:moveTo>
                    <a:pt x="650062" y="346011"/>
                  </a:moveTo>
                  <a:lnTo>
                    <a:pt x="646036" y="291312"/>
                  </a:lnTo>
                  <a:lnTo>
                    <a:pt x="634161" y="238683"/>
                  </a:lnTo>
                  <a:lnTo>
                    <a:pt x="618236" y="197840"/>
                  </a:lnTo>
                  <a:lnTo>
                    <a:pt x="618236" y="334416"/>
                  </a:lnTo>
                  <a:lnTo>
                    <a:pt x="564972" y="334416"/>
                  </a:lnTo>
                  <a:lnTo>
                    <a:pt x="564972" y="357987"/>
                  </a:lnTo>
                  <a:lnTo>
                    <a:pt x="618197" y="357987"/>
                  </a:lnTo>
                  <a:lnTo>
                    <a:pt x="615454" y="395566"/>
                  </a:lnTo>
                  <a:lnTo>
                    <a:pt x="604761" y="443204"/>
                  </a:lnTo>
                  <a:lnTo>
                    <a:pt x="587260" y="488289"/>
                  </a:lnTo>
                  <a:lnTo>
                    <a:pt x="581355" y="498563"/>
                  </a:lnTo>
                  <a:lnTo>
                    <a:pt x="562927" y="487108"/>
                  </a:lnTo>
                  <a:lnTo>
                    <a:pt x="557822" y="496531"/>
                  </a:lnTo>
                  <a:lnTo>
                    <a:pt x="576110" y="507707"/>
                  </a:lnTo>
                  <a:lnTo>
                    <a:pt x="563245" y="530098"/>
                  </a:lnTo>
                  <a:lnTo>
                    <a:pt x="532980" y="567982"/>
                  </a:lnTo>
                  <a:lnTo>
                    <a:pt x="497598" y="600227"/>
                  </a:lnTo>
                  <a:lnTo>
                    <a:pt x="474929" y="615048"/>
                  </a:lnTo>
                  <a:lnTo>
                    <a:pt x="461505" y="590105"/>
                  </a:lnTo>
                  <a:lnTo>
                    <a:pt x="452996" y="595185"/>
                  </a:lnTo>
                  <a:lnTo>
                    <a:pt x="466521" y="620547"/>
                  </a:lnTo>
                  <a:lnTo>
                    <a:pt x="458457" y="625817"/>
                  </a:lnTo>
                  <a:lnTo>
                    <a:pt x="416217" y="644474"/>
                  </a:lnTo>
                  <a:lnTo>
                    <a:pt x="371525" y="655878"/>
                  </a:lnTo>
                  <a:lnTo>
                    <a:pt x="334556" y="658952"/>
                  </a:lnTo>
                  <a:lnTo>
                    <a:pt x="334556" y="602081"/>
                  </a:lnTo>
                  <a:lnTo>
                    <a:pt x="312432" y="602081"/>
                  </a:lnTo>
                  <a:lnTo>
                    <a:pt x="312432" y="658698"/>
                  </a:lnTo>
                  <a:lnTo>
                    <a:pt x="278536" y="655878"/>
                  </a:lnTo>
                  <a:lnTo>
                    <a:pt x="233819" y="644474"/>
                  </a:lnTo>
                  <a:lnTo>
                    <a:pt x="191528" y="625817"/>
                  </a:lnTo>
                  <a:lnTo>
                    <a:pt x="181330" y="619175"/>
                  </a:lnTo>
                  <a:lnTo>
                    <a:pt x="192976" y="597725"/>
                  </a:lnTo>
                  <a:lnTo>
                    <a:pt x="184467" y="592289"/>
                  </a:lnTo>
                  <a:lnTo>
                    <a:pt x="172872" y="613664"/>
                  </a:lnTo>
                  <a:lnTo>
                    <a:pt x="152285" y="600227"/>
                  </a:lnTo>
                  <a:lnTo>
                    <a:pt x="116738" y="567982"/>
                  </a:lnTo>
                  <a:lnTo>
                    <a:pt x="86474" y="530098"/>
                  </a:lnTo>
                  <a:lnTo>
                    <a:pt x="72948" y="506577"/>
                  </a:lnTo>
                  <a:lnTo>
                    <a:pt x="96316" y="492188"/>
                  </a:lnTo>
                  <a:lnTo>
                    <a:pt x="91211" y="483120"/>
                  </a:lnTo>
                  <a:lnTo>
                    <a:pt x="67678" y="497382"/>
                  </a:lnTo>
                  <a:lnTo>
                    <a:pt x="62458" y="488289"/>
                  </a:lnTo>
                  <a:lnTo>
                    <a:pt x="44958" y="443204"/>
                  </a:lnTo>
                  <a:lnTo>
                    <a:pt x="34251" y="395566"/>
                  </a:lnTo>
                  <a:lnTo>
                    <a:pt x="31496" y="357987"/>
                  </a:lnTo>
                  <a:lnTo>
                    <a:pt x="84747" y="357987"/>
                  </a:lnTo>
                  <a:lnTo>
                    <a:pt x="84747" y="334403"/>
                  </a:lnTo>
                  <a:lnTo>
                    <a:pt x="31470" y="334403"/>
                  </a:lnTo>
                  <a:lnTo>
                    <a:pt x="34251" y="296468"/>
                  </a:lnTo>
                  <a:lnTo>
                    <a:pt x="44958" y="248843"/>
                  </a:lnTo>
                  <a:lnTo>
                    <a:pt x="62458" y="203822"/>
                  </a:lnTo>
                  <a:lnTo>
                    <a:pt x="67678" y="194741"/>
                  </a:lnTo>
                  <a:lnTo>
                    <a:pt x="93243" y="210375"/>
                  </a:lnTo>
                  <a:lnTo>
                    <a:pt x="98018" y="201307"/>
                  </a:lnTo>
                  <a:lnTo>
                    <a:pt x="72847" y="185788"/>
                  </a:lnTo>
                  <a:lnTo>
                    <a:pt x="86474" y="162115"/>
                  </a:lnTo>
                  <a:lnTo>
                    <a:pt x="116738" y="124409"/>
                  </a:lnTo>
                  <a:lnTo>
                    <a:pt x="152285" y="92163"/>
                  </a:lnTo>
                  <a:lnTo>
                    <a:pt x="172821" y="78765"/>
                  </a:lnTo>
                  <a:lnTo>
                    <a:pt x="185140" y="101561"/>
                  </a:lnTo>
                  <a:lnTo>
                    <a:pt x="193992" y="96126"/>
                  </a:lnTo>
                  <a:lnTo>
                    <a:pt x="181394" y="73190"/>
                  </a:lnTo>
                  <a:lnTo>
                    <a:pt x="191528" y="66573"/>
                  </a:lnTo>
                  <a:lnTo>
                    <a:pt x="233819" y="47917"/>
                  </a:lnTo>
                  <a:lnTo>
                    <a:pt x="278536" y="36512"/>
                  </a:lnTo>
                  <a:lnTo>
                    <a:pt x="312432" y="33705"/>
                  </a:lnTo>
                  <a:lnTo>
                    <a:pt x="312432" y="90322"/>
                  </a:lnTo>
                  <a:lnTo>
                    <a:pt x="334556" y="90322"/>
                  </a:lnTo>
                  <a:lnTo>
                    <a:pt x="334556" y="33451"/>
                  </a:lnTo>
                  <a:lnTo>
                    <a:pt x="371525" y="36512"/>
                  </a:lnTo>
                  <a:lnTo>
                    <a:pt x="416217" y="47917"/>
                  </a:lnTo>
                  <a:lnTo>
                    <a:pt x="458457" y="66573"/>
                  </a:lnTo>
                  <a:lnTo>
                    <a:pt x="466432" y="71805"/>
                  </a:lnTo>
                  <a:lnTo>
                    <a:pt x="452653" y="97205"/>
                  </a:lnTo>
                  <a:lnTo>
                    <a:pt x="461162" y="102654"/>
                  </a:lnTo>
                  <a:lnTo>
                    <a:pt x="474903" y="77330"/>
                  </a:lnTo>
                  <a:lnTo>
                    <a:pt x="497598" y="92163"/>
                  </a:lnTo>
                  <a:lnTo>
                    <a:pt x="532980" y="124409"/>
                  </a:lnTo>
                  <a:lnTo>
                    <a:pt x="563245" y="162115"/>
                  </a:lnTo>
                  <a:lnTo>
                    <a:pt x="576224" y="184670"/>
                  </a:lnTo>
                  <a:lnTo>
                    <a:pt x="554418" y="198043"/>
                  </a:lnTo>
                  <a:lnTo>
                    <a:pt x="559193" y="207111"/>
                  </a:lnTo>
                  <a:lnTo>
                    <a:pt x="581380" y="193636"/>
                  </a:lnTo>
                  <a:lnTo>
                    <a:pt x="587260" y="203822"/>
                  </a:lnTo>
                  <a:lnTo>
                    <a:pt x="604761" y="248843"/>
                  </a:lnTo>
                  <a:lnTo>
                    <a:pt x="615454" y="296468"/>
                  </a:lnTo>
                  <a:lnTo>
                    <a:pt x="618236" y="334416"/>
                  </a:lnTo>
                  <a:lnTo>
                    <a:pt x="618236" y="197840"/>
                  </a:lnTo>
                  <a:lnTo>
                    <a:pt x="588200" y="142849"/>
                  </a:lnTo>
                  <a:lnTo>
                    <a:pt x="554761" y="101193"/>
                  </a:lnTo>
                  <a:lnTo>
                    <a:pt x="515683" y="65608"/>
                  </a:lnTo>
                  <a:lnTo>
                    <a:pt x="472427" y="37376"/>
                  </a:lnTo>
                  <a:lnTo>
                    <a:pt x="425742" y="16827"/>
                  </a:lnTo>
                  <a:lnTo>
                    <a:pt x="376364" y="4267"/>
                  </a:lnTo>
                  <a:lnTo>
                    <a:pt x="325031" y="0"/>
                  </a:lnTo>
                  <a:lnTo>
                    <a:pt x="273685" y="4267"/>
                  </a:lnTo>
                  <a:lnTo>
                    <a:pt x="224294" y="16827"/>
                  </a:lnTo>
                  <a:lnTo>
                    <a:pt x="177558" y="37376"/>
                  </a:lnTo>
                  <a:lnTo>
                    <a:pt x="134200" y="65608"/>
                  </a:lnTo>
                  <a:lnTo>
                    <a:pt x="94945" y="101193"/>
                  </a:lnTo>
                  <a:lnTo>
                    <a:pt x="61556" y="142849"/>
                  </a:lnTo>
                  <a:lnTo>
                    <a:pt x="35064" y="188937"/>
                  </a:lnTo>
                  <a:lnTo>
                    <a:pt x="15773" y="238683"/>
                  </a:lnTo>
                  <a:lnTo>
                    <a:pt x="3987" y="291312"/>
                  </a:lnTo>
                  <a:lnTo>
                    <a:pt x="0" y="346011"/>
                  </a:lnTo>
                  <a:lnTo>
                    <a:pt x="3987" y="400723"/>
                  </a:lnTo>
                  <a:lnTo>
                    <a:pt x="15773" y="453364"/>
                  </a:lnTo>
                  <a:lnTo>
                    <a:pt x="35064" y="503174"/>
                  </a:lnTo>
                  <a:lnTo>
                    <a:pt x="61556" y="549363"/>
                  </a:lnTo>
                  <a:lnTo>
                    <a:pt x="94945" y="591197"/>
                  </a:lnTo>
                  <a:lnTo>
                    <a:pt x="134200" y="626821"/>
                  </a:lnTo>
                  <a:lnTo>
                    <a:pt x="177558" y="655142"/>
                  </a:lnTo>
                  <a:lnTo>
                    <a:pt x="224294" y="675805"/>
                  </a:lnTo>
                  <a:lnTo>
                    <a:pt x="273685" y="688454"/>
                  </a:lnTo>
                  <a:lnTo>
                    <a:pt x="325031" y="692746"/>
                  </a:lnTo>
                  <a:lnTo>
                    <a:pt x="376364" y="688454"/>
                  </a:lnTo>
                  <a:lnTo>
                    <a:pt x="425742" y="675805"/>
                  </a:lnTo>
                  <a:lnTo>
                    <a:pt x="462038" y="659739"/>
                  </a:lnTo>
                  <a:lnTo>
                    <a:pt x="472427" y="655142"/>
                  </a:lnTo>
                  <a:lnTo>
                    <a:pt x="515683" y="626821"/>
                  </a:lnTo>
                  <a:lnTo>
                    <a:pt x="554761" y="591197"/>
                  </a:lnTo>
                  <a:lnTo>
                    <a:pt x="588200" y="549363"/>
                  </a:lnTo>
                  <a:lnTo>
                    <a:pt x="614768" y="503174"/>
                  </a:lnTo>
                  <a:lnTo>
                    <a:pt x="634161" y="453364"/>
                  </a:lnTo>
                  <a:lnTo>
                    <a:pt x="646036" y="400723"/>
                  </a:lnTo>
                  <a:lnTo>
                    <a:pt x="650062" y="346011"/>
                  </a:lnTo>
                  <a:close/>
                </a:path>
              </a:pathLst>
            </a:custGeom>
            <a:solidFill>
              <a:srgbClr val="2320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61690" y="2719192"/>
              <a:ext cx="219185" cy="826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75922" y="2442821"/>
              <a:ext cx="156220" cy="1853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58349" y="2417070"/>
              <a:ext cx="156220" cy="243729"/>
            </a:xfrm>
            <a:prstGeom prst="rect">
              <a:avLst/>
            </a:prstGeom>
          </p:spPr>
        </p:pic>
      </p:grpSp>
      <p:sp>
        <p:nvSpPr>
          <p:cNvPr id="20" name="object 20"/>
          <p:cNvSpPr/>
          <p:nvPr/>
        </p:nvSpPr>
        <p:spPr>
          <a:xfrm>
            <a:off x="315849" y="2237610"/>
            <a:ext cx="0" cy="523875"/>
          </a:xfrm>
          <a:custGeom>
            <a:avLst/>
            <a:gdLst/>
            <a:ahLst/>
            <a:cxnLst/>
            <a:rect l="l" t="t" r="r" b="b"/>
            <a:pathLst>
              <a:path h="523875">
                <a:moveTo>
                  <a:pt x="0" y="52370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177665" y="2539362"/>
            <a:ext cx="0" cy="523875"/>
          </a:xfrm>
          <a:custGeom>
            <a:avLst/>
            <a:gdLst/>
            <a:ahLst/>
            <a:cxnLst/>
            <a:rect l="l" t="t" r="r" b="b"/>
            <a:pathLst>
              <a:path h="523875">
                <a:moveTo>
                  <a:pt x="0" y="52370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177665" y="3206111"/>
            <a:ext cx="0" cy="523875"/>
          </a:xfrm>
          <a:custGeom>
            <a:avLst/>
            <a:gdLst/>
            <a:ahLst/>
            <a:cxnLst/>
            <a:rect l="l" t="t" r="r" b="b"/>
            <a:pathLst>
              <a:path h="523875">
                <a:moveTo>
                  <a:pt x="0" y="52370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3" name="object 23"/>
          <p:cNvGrpSpPr/>
          <p:nvPr/>
        </p:nvGrpSpPr>
        <p:grpSpPr>
          <a:xfrm>
            <a:off x="9374885" y="4596380"/>
            <a:ext cx="2214880" cy="1731645"/>
            <a:chOff x="9374885" y="4596380"/>
            <a:chExt cx="2214880" cy="1731645"/>
          </a:xfrm>
        </p:grpSpPr>
        <p:sp>
          <p:nvSpPr>
            <p:cNvPr id="24" name="object 24"/>
            <p:cNvSpPr/>
            <p:nvPr/>
          </p:nvSpPr>
          <p:spPr>
            <a:xfrm>
              <a:off x="9384410" y="4605905"/>
              <a:ext cx="2195830" cy="1712595"/>
            </a:xfrm>
            <a:custGeom>
              <a:avLst/>
              <a:gdLst/>
              <a:ahLst/>
              <a:cxnLst/>
              <a:rect l="l" t="t" r="r" b="b"/>
              <a:pathLst>
                <a:path w="2195829" h="1712595">
                  <a:moveTo>
                    <a:pt x="2084692" y="0"/>
                  </a:moveTo>
                  <a:lnTo>
                    <a:pt x="110629" y="0"/>
                  </a:lnTo>
                  <a:lnTo>
                    <a:pt x="67567" y="8693"/>
                  </a:lnTo>
                  <a:lnTo>
                    <a:pt x="32402" y="32402"/>
                  </a:lnTo>
                  <a:lnTo>
                    <a:pt x="8693" y="67567"/>
                  </a:lnTo>
                  <a:lnTo>
                    <a:pt x="0" y="110629"/>
                  </a:lnTo>
                  <a:lnTo>
                    <a:pt x="0" y="1601597"/>
                  </a:lnTo>
                  <a:lnTo>
                    <a:pt x="8693" y="1644651"/>
                  </a:lnTo>
                  <a:lnTo>
                    <a:pt x="32402" y="1679813"/>
                  </a:lnTo>
                  <a:lnTo>
                    <a:pt x="67567" y="1703520"/>
                  </a:lnTo>
                  <a:lnTo>
                    <a:pt x="110629" y="1712214"/>
                  </a:lnTo>
                  <a:lnTo>
                    <a:pt x="2084692" y="1712214"/>
                  </a:lnTo>
                  <a:lnTo>
                    <a:pt x="2127754" y="1703520"/>
                  </a:lnTo>
                  <a:lnTo>
                    <a:pt x="2162919" y="1679813"/>
                  </a:lnTo>
                  <a:lnTo>
                    <a:pt x="2186628" y="1644651"/>
                  </a:lnTo>
                  <a:lnTo>
                    <a:pt x="2195322" y="1601597"/>
                  </a:lnTo>
                  <a:lnTo>
                    <a:pt x="2195322" y="110629"/>
                  </a:lnTo>
                  <a:lnTo>
                    <a:pt x="2186628" y="67567"/>
                  </a:lnTo>
                  <a:lnTo>
                    <a:pt x="2162919" y="32402"/>
                  </a:lnTo>
                  <a:lnTo>
                    <a:pt x="2127754" y="8693"/>
                  </a:lnTo>
                  <a:lnTo>
                    <a:pt x="2084692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384410" y="4605905"/>
              <a:ext cx="2195830" cy="1712595"/>
            </a:xfrm>
            <a:custGeom>
              <a:avLst/>
              <a:gdLst/>
              <a:ahLst/>
              <a:cxnLst/>
              <a:rect l="l" t="t" r="r" b="b"/>
              <a:pathLst>
                <a:path w="2195829" h="1712595">
                  <a:moveTo>
                    <a:pt x="0" y="110629"/>
                  </a:moveTo>
                  <a:lnTo>
                    <a:pt x="8693" y="67567"/>
                  </a:lnTo>
                  <a:lnTo>
                    <a:pt x="32402" y="32402"/>
                  </a:lnTo>
                  <a:lnTo>
                    <a:pt x="67567" y="8693"/>
                  </a:lnTo>
                  <a:lnTo>
                    <a:pt x="110629" y="0"/>
                  </a:lnTo>
                  <a:lnTo>
                    <a:pt x="2084692" y="0"/>
                  </a:lnTo>
                  <a:lnTo>
                    <a:pt x="2127754" y="8693"/>
                  </a:lnTo>
                  <a:lnTo>
                    <a:pt x="2162919" y="32402"/>
                  </a:lnTo>
                  <a:lnTo>
                    <a:pt x="2186628" y="67567"/>
                  </a:lnTo>
                  <a:lnTo>
                    <a:pt x="2195322" y="110629"/>
                  </a:lnTo>
                  <a:lnTo>
                    <a:pt x="2195322" y="1601597"/>
                  </a:lnTo>
                  <a:lnTo>
                    <a:pt x="2186628" y="1644651"/>
                  </a:lnTo>
                  <a:lnTo>
                    <a:pt x="2162919" y="1679813"/>
                  </a:lnTo>
                  <a:lnTo>
                    <a:pt x="2127754" y="1703520"/>
                  </a:lnTo>
                  <a:lnTo>
                    <a:pt x="2084692" y="1712214"/>
                  </a:lnTo>
                  <a:lnTo>
                    <a:pt x="110629" y="1712214"/>
                  </a:lnTo>
                  <a:lnTo>
                    <a:pt x="67567" y="1703520"/>
                  </a:lnTo>
                  <a:lnTo>
                    <a:pt x="32402" y="1679813"/>
                  </a:lnTo>
                  <a:lnTo>
                    <a:pt x="8693" y="1644651"/>
                  </a:lnTo>
                  <a:lnTo>
                    <a:pt x="0" y="1601597"/>
                  </a:lnTo>
                  <a:lnTo>
                    <a:pt x="0" y="110629"/>
                  </a:lnTo>
                  <a:close/>
                </a:path>
              </a:pathLst>
            </a:custGeom>
            <a:ln w="1905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9481596" y="5232669"/>
            <a:ext cx="1998980" cy="9956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 marR="5080" indent="1270" algn="ctr">
              <a:lnSpc>
                <a:spcPct val="99300"/>
              </a:lnSpc>
              <a:spcBef>
                <a:spcPts val="114"/>
              </a:spcBef>
            </a:pPr>
            <a:r>
              <a:rPr sz="1600" b="1" spc="-5" dirty="0">
                <a:latin typeface="Arial"/>
                <a:cs typeface="Arial"/>
              </a:rPr>
              <a:t>Blood filters </a:t>
            </a:r>
            <a:r>
              <a:rPr sz="1600" spc="-5" dirty="0">
                <a:latin typeface="Arial MT"/>
                <a:cs typeface="Arial MT"/>
              </a:rPr>
              <a:t>remove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small clots that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develop during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collection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storage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7" name="object 2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0174986" y="4705350"/>
            <a:ext cx="608837" cy="457199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4177665" y="5461631"/>
            <a:ext cx="0" cy="523875"/>
          </a:xfrm>
          <a:custGeom>
            <a:avLst/>
            <a:gdLst/>
            <a:ahLst/>
            <a:cxnLst/>
            <a:rect l="l" t="t" r="r" b="b"/>
            <a:pathLst>
              <a:path h="523875">
                <a:moveTo>
                  <a:pt x="0" y="52370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907398" y="3654933"/>
            <a:ext cx="0" cy="731520"/>
          </a:xfrm>
          <a:custGeom>
            <a:avLst/>
            <a:gdLst/>
            <a:ahLst/>
            <a:cxnLst/>
            <a:rect l="l" t="t" r="r" b="b"/>
            <a:pathLst>
              <a:path h="731520">
                <a:moveTo>
                  <a:pt x="0" y="73152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0" name="object 30"/>
          <p:cNvGrpSpPr/>
          <p:nvPr/>
        </p:nvGrpSpPr>
        <p:grpSpPr>
          <a:xfrm>
            <a:off x="407669" y="4153663"/>
            <a:ext cx="2980690" cy="1568450"/>
            <a:chOff x="407669" y="4153663"/>
            <a:chExt cx="2980690" cy="1568450"/>
          </a:xfrm>
        </p:grpSpPr>
        <p:sp>
          <p:nvSpPr>
            <p:cNvPr id="31" name="object 31"/>
            <p:cNvSpPr/>
            <p:nvPr/>
          </p:nvSpPr>
          <p:spPr>
            <a:xfrm>
              <a:off x="417194" y="4163188"/>
              <a:ext cx="2961640" cy="1549400"/>
            </a:xfrm>
            <a:custGeom>
              <a:avLst/>
              <a:gdLst/>
              <a:ahLst/>
              <a:cxnLst/>
              <a:rect l="l" t="t" r="r" b="b"/>
              <a:pathLst>
                <a:path w="2961640" h="1549400">
                  <a:moveTo>
                    <a:pt x="2861043" y="0"/>
                  </a:moveTo>
                  <a:lnTo>
                    <a:pt x="100088" y="0"/>
                  </a:lnTo>
                  <a:lnTo>
                    <a:pt x="61132" y="7864"/>
                  </a:lnTo>
                  <a:lnTo>
                    <a:pt x="29317" y="29313"/>
                  </a:lnTo>
                  <a:lnTo>
                    <a:pt x="7866" y="61127"/>
                  </a:lnTo>
                  <a:lnTo>
                    <a:pt x="0" y="100088"/>
                  </a:lnTo>
                  <a:lnTo>
                    <a:pt x="0" y="1449057"/>
                  </a:lnTo>
                  <a:lnTo>
                    <a:pt x="7866" y="1488013"/>
                  </a:lnTo>
                  <a:lnTo>
                    <a:pt x="29317" y="1519828"/>
                  </a:lnTo>
                  <a:lnTo>
                    <a:pt x="61132" y="1541279"/>
                  </a:lnTo>
                  <a:lnTo>
                    <a:pt x="100088" y="1549145"/>
                  </a:lnTo>
                  <a:lnTo>
                    <a:pt x="2861043" y="1549145"/>
                  </a:lnTo>
                  <a:lnTo>
                    <a:pt x="2899999" y="1541279"/>
                  </a:lnTo>
                  <a:lnTo>
                    <a:pt x="2931814" y="1519828"/>
                  </a:lnTo>
                  <a:lnTo>
                    <a:pt x="2953265" y="1488013"/>
                  </a:lnTo>
                  <a:lnTo>
                    <a:pt x="2961132" y="1449057"/>
                  </a:lnTo>
                  <a:lnTo>
                    <a:pt x="2961132" y="100088"/>
                  </a:lnTo>
                  <a:lnTo>
                    <a:pt x="2953265" y="61127"/>
                  </a:lnTo>
                  <a:lnTo>
                    <a:pt x="2931814" y="29313"/>
                  </a:lnTo>
                  <a:lnTo>
                    <a:pt x="2899999" y="7864"/>
                  </a:lnTo>
                  <a:lnTo>
                    <a:pt x="2861043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17194" y="4163188"/>
              <a:ext cx="2961640" cy="1549400"/>
            </a:xfrm>
            <a:custGeom>
              <a:avLst/>
              <a:gdLst/>
              <a:ahLst/>
              <a:cxnLst/>
              <a:rect l="l" t="t" r="r" b="b"/>
              <a:pathLst>
                <a:path w="2961640" h="1549400">
                  <a:moveTo>
                    <a:pt x="0" y="100088"/>
                  </a:moveTo>
                  <a:lnTo>
                    <a:pt x="7866" y="61127"/>
                  </a:lnTo>
                  <a:lnTo>
                    <a:pt x="29317" y="29313"/>
                  </a:lnTo>
                  <a:lnTo>
                    <a:pt x="61132" y="7864"/>
                  </a:lnTo>
                  <a:lnTo>
                    <a:pt x="100088" y="0"/>
                  </a:lnTo>
                  <a:lnTo>
                    <a:pt x="2861043" y="0"/>
                  </a:lnTo>
                  <a:lnTo>
                    <a:pt x="2899999" y="7864"/>
                  </a:lnTo>
                  <a:lnTo>
                    <a:pt x="2931814" y="29313"/>
                  </a:lnTo>
                  <a:lnTo>
                    <a:pt x="2953265" y="61127"/>
                  </a:lnTo>
                  <a:lnTo>
                    <a:pt x="2961132" y="100088"/>
                  </a:lnTo>
                  <a:lnTo>
                    <a:pt x="2961132" y="1449057"/>
                  </a:lnTo>
                  <a:lnTo>
                    <a:pt x="2953265" y="1488013"/>
                  </a:lnTo>
                  <a:lnTo>
                    <a:pt x="2931814" y="1519828"/>
                  </a:lnTo>
                  <a:lnTo>
                    <a:pt x="2899999" y="1541279"/>
                  </a:lnTo>
                  <a:lnTo>
                    <a:pt x="2861043" y="1549145"/>
                  </a:lnTo>
                  <a:lnTo>
                    <a:pt x="100088" y="1549145"/>
                  </a:lnTo>
                  <a:lnTo>
                    <a:pt x="61132" y="1541279"/>
                  </a:lnTo>
                  <a:lnTo>
                    <a:pt x="29317" y="1519828"/>
                  </a:lnTo>
                  <a:lnTo>
                    <a:pt x="7866" y="1488013"/>
                  </a:lnTo>
                  <a:lnTo>
                    <a:pt x="0" y="1449057"/>
                  </a:lnTo>
                  <a:lnTo>
                    <a:pt x="0" y="100088"/>
                  </a:lnTo>
                  <a:close/>
                </a:path>
              </a:pathLst>
            </a:custGeom>
            <a:ln w="19049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524916" y="4257947"/>
            <a:ext cx="2711450" cy="13303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5"/>
              </a:spcBef>
            </a:pPr>
            <a:r>
              <a:rPr sz="1600" b="1" dirty="0">
                <a:solidFill>
                  <a:srgbClr val="921828"/>
                </a:solidFill>
                <a:latin typeface="Arial"/>
                <a:cs typeface="Arial"/>
              </a:rPr>
              <a:t>NOTE: </a:t>
            </a:r>
            <a:r>
              <a:rPr sz="1600" spc="-5" dirty="0">
                <a:latin typeface="Arial MT"/>
                <a:cs typeface="Arial MT"/>
              </a:rPr>
              <a:t>The methods of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transfusing</a:t>
            </a:r>
            <a:r>
              <a:rPr sz="1600" spc="10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10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products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are essentially the same for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whole blood, packed RBCs,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thawed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plasma, and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platelets.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1479063" y="6544537"/>
            <a:ext cx="24574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18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09372" y="957178"/>
            <a:ext cx="11806428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74700" marR="5080" indent="-762635" algn="ctr">
              <a:lnSpc>
                <a:spcPct val="100000"/>
              </a:lnSpc>
              <a:spcBef>
                <a:spcPts val="100"/>
              </a:spcBef>
            </a:pPr>
            <a:r>
              <a:rPr sz="3600" b="1" spc="-25" dirty="0">
                <a:solidFill>
                  <a:srgbClr val="FFFFFF"/>
                </a:solidFill>
                <a:latin typeface="Arial"/>
                <a:cs typeface="Arial"/>
              </a:rPr>
              <a:t>ADMI</a:t>
            </a:r>
            <a:r>
              <a:rPr lang="en-US" sz="3600" b="1" spc="-2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5" dirty="0">
                <a:solidFill>
                  <a:srgbClr val="FFFFFF"/>
                </a:solidFill>
                <a:latin typeface="Arial"/>
                <a:cs typeface="Arial"/>
              </a:rPr>
              <a:t>RECONSTITUTED PLASMA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3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985" y="2250948"/>
            <a:ext cx="6320790" cy="3580129"/>
            <a:chOff x="2935985" y="2250948"/>
            <a:chExt cx="6320790" cy="3580129"/>
          </a:xfrm>
        </p:grpSpPr>
        <p:sp>
          <p:nvSpPr>
            <p:cNvPr id="6" name="object 6"/>
            <p:cNvSpPr/>
            <p:nvPr/>
          </p:nvSpPr>
          <p:spPr>
            <a:xfrm>
              <a:off x="2945510" y="2260473"/>
              <a:ext cx="6301740" cy="3561079"/>
            </a:xfrm>
            <a:custGeom>
              <a:avLst/>
              <a:gdLst/>
              <a:ahLst/>
              <a:cxnLst/>
              <a:rect l="l" t="t" r="r" b="b"/>
              <a:pathLst>
                <a:path w="6301740" h="3561079">
                  <a:moveTo>
                    <a:pt x="0" y="0"/>
                  </a:moveTo>
                  <a:lnTo>
                    <a:pt x="6301740" y="0"/>
                  </a:lnTo>
                  <a:lnTo>
                    <a:pt x="6301740" y="3560826"/>
                  </a:lnTo>
                  <a:lnTo>
                    <a:pt x="0" y="356082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98B8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877" y="344500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122" y="0"/>
                  </a:moveTo>
                  <a:lnTo>
                    <a:pt x="546312" y="1972"/>
                  </a:lnTo>
                  <a:lnTo>
                    <a:pt x="498590" y="7789"/>
                  </a:lnTo>
                  <a:lnTo>
                    <a:pt x="452107" y="17295"/>
                  </a:lnTo>
                  <a:lnTo>
                    <a:pt x="407017" y="30339"/>
                  </a:lnTo>
                  <a:lnTo>
                    <a:pt x="363474" y="46767"/>
                  </a:lnTo>
                  <a:lnTo>
                    <a:pt x="321629" y="66426"/>
                  </a:lnTo>
                  <a:lnTo>
                    <a:pt x="281637" y="89163"/>
                  </a:lnTo>
                  <a:lnTo>
                    <a:pt x="243651" y="114824"/>
                  </a:lnTo>
                  <a:lnTo>
                    <a:pt x="207823" y="143256"/>
                  </a:lnTo>
                  <a:lnTo>
                    <a:pt x="174307" y="174307"/>
                  </a:lnTo>
                  <a:lnTo>
                    <a:pt x="143256" y="207823"/>
                  </a:lnTo>
                  <a:lnTo>
                    <a:pt x="114824" y="243651"/>
                  </a:lnTo>
                  <a:lnTo>
                    <a:pt x="89163" y="281637"/>
                  </a:lnTo>
                  <a:lnTo>
                    <a:pt x="66426" y="321629"/>
                  </a:lnTo>
                  <a:lnTo>
                    <a:pt x="46767" y="363474"/>
                  </a:lnTo>
                  <a:lnTo>
                    <a:pt x="30339" y="407017"/>
                  </a:lnTo>
                  <a:lnTo>
                    <a:pt x="17295" y="452107"/>
                  </a:lnTo>
                  <a:lnTo>
                    <a:pt x="7789" y="498590"/>
                  </a:lnTo>
                  <a:lnTo>
                    <a:pt x="1972" y="546312"/>
                  </a:lnTo>
                  <a:lnTo>
                    <a:pt x="0" y="595122"/>
                  </a:lnTo>
                  <a:lnTo>
                    <a:pt x="1972" y="643931"/>
                  </a:lnTo>
                  <a:lnTo>
                    <a:pt x="7789" y="691653"/>
                  </a:lnTo>
                  <a:lnTo>
                    <a:pt x="17295" y="738136"/>
                  </a:lnTo>
                  <a:lnTo>
                    <a:pt x="30339" y="783226"/>
                  </a:lnTo>
                  <a:lnTo>
                    <a:pt x="46767" y="826770"/>
                  </a:lnTo>
                  <a:lnTo>
                    <a:pt x="66426" y="868614"/>
                  </a:lnTo>
                  <a:lnTo>
                    <a:pt x="89163" y="908606"/>
                  </a:lnTo>
                  <a:lnTo>
                    <a:pt x="114824" y="946592"/>
                  </a:lnTo>
                  <a:lnTo>
                    <a:pt x="143256" y="982420"/>
                  </a:lnTo>
                  <a:lnTo>
                    <a:pt x="174307" y="1015936"/>
                  </a:lnTo>
                  <a:lnTo>
                    <a:pt x="207823" y="1046987"/>
                  </a:lnTo>
                  <a:lnTo>
                    <a:pt x="243651" y="1075419"/>
                  </a:lnTo>
                  <a:lnTo>
                    <a:pt x="281637" y="1101080"/>
                  </a:lnTo>
                  <a:lnTo>
                    <a:pt x="321629" y="1123817"/>
                  </a:lnTo>
                  <a:lnTo>
                    <a:pt x="363473" y="1143476"/>
                  </a:lnTo>
                  <a:lnTo>
                    <a:pt x="407017" y="1159904"/>
                  </a:lnTo>
                  <a:lnTo>
                    <a:pt x="452107" y="1172948"/>
                  </a:lnTo>
                  <a:lnTo>
                    <a:pt x="498590" y="1182454"/>
                  </a:lnTo>
                  <a:lnTo>
                    <a:pt x="546312" y="1188271"/>
                  </a:lnTo>
                  <a:lnTo>
                    <a:pt x="595122" y="1190244"/>
                  </a:lnTo>
                  <a:lnTo>
                    <a:pt x="643931" y="1188271"/>
                  </a:lnTo>
                  <a:lnTo>
                    <a:pt x="691653" y="1182454"/>
                  </a:lnTo>
                  <a:lnTo>
                    <a:pt x="738136" y="1172948"/>
                  </a:lnTo>
                  <a:lnTo>
                    <a:pt x="783226" y="1159904"/>
                  </a:lnTo>
                  <a:lnTo>
                    <a:pt x="826769" y="1143476"/>
                  </a:lnTo>
                  <a:lnTo>
                    <a:pt x="868614" y="1123817"/>
                  </a:lnTo>
                  <a:lnTo>
                    <a:pt x="908606" y="1101080"/>
                  </a:lnTo>
                  <a:lnTo>
                    <a:pt x="946592" y="1075419"/>
                  </a:lnTo>
                  <a:lnTo>
                    <a:pt x="982420" y="1046987"/>
                  </a:lnTo>
                  <a:lnTo>
                    <a:pt x="1015936" y="1015936"/>
                  </a:lnTo>
                  <a:lnTo>
                    <a:pt x="1046987" y="982420"/>
                  </a:lnTo>
                  <a:lnTo>
                    <a:pt x="1075419" y="946592"/>
                  </a:lnTo>
                  <a:lnTo>
                    <a:pt x="1101080" y="908606"/>
                  </a:lnTo>
                  <a:lnTo>
                    <a:pt x="1123817" y="868614"/>
                  </a:lnTo>
                  <a:lnTo>
                    <a:pt x="1143476" y="826770"/>
                  </a:lnTo>
                  <a:lnTo>
                    <a:pt x="1159904" y="783226"/>
                  </a:lnTo>
                  <a:lnTo>
                    <a:pt x="1172948" y="738136"/>
                  </a:lnTo>
                  <a:lnTo>
                    <a:pt x="1182454" y="691653"/>
                  </a:lnTo>
                  <a:lnTo>
                    <a:pt x="1188271" y="643931"/>
                  </a:lnTo>
                  <a:lnTo>
                    <a:pt x="1190244" y="595122"/>
                  </a:lnTo>
                  <a:lnTo>
                    <a:pt x="1188271" y="546312"/>
                  </a:lnTo>
                  <a:lnTo>
                    <a:pt x="1182454" y="498590"/>
                  </a:lnTo>
                  <a:lnTo>
                    <a:pt x="1172948" y="452107"/>
                  </a:lnTo>
                  <a:lnTo>
                    <a:pt x="1159904" y="407017"/>
                  </a:lnTo>
                  <a:lnTo>
                    <a:pt x="1143476" y="363474"/>
                  </a:lnTo>
                  <a:lnTo>
                    <a:pt x="1123817" y="321629"/>
                  </a:lnTo>
                  <a:lnTo>
                    <a:pt x="1101080" y="281637"/>
                  </a:lnTo>
                  <a:lnTo>
                    <a:pt x="1075419" y="243651"/>
                  </a:lnTo>
                  <a:lnTo>
                    <a:pt x="1046987" y="207823"/>
                  </a:lnTo>
                  <a:lnTo>
                    <a:pt x="1015936" y="174307"/>
                  </a:lnTo>
                  <a:lnTo>
                    <a:pt x="982420" y="143256"/>
                  </a:lnTo>
                  <a:lnTo>
                    <a:pt x="946592" y="114824"/>
                  </a:lnTo>
                  <a:lnTo>
                    <a:pt x="908606" y="89163"/>
                  </a:lnTo>
                  <a:lnTo>
                    <a:pt x="868614" y="66426"/>
                  </a:lnTo>
                  <a:lnTo>
                    <a:pt x="826769" y="46767"/>
                  </a:lnTo>
                  <a:lnTo>
                    <a:pt x="783226" y="30339"/>
                  </a:lnTo>
                  <a:lnTo>
                    <a:pt x="738136" y="17295"/>
                  </a:lnTo>
                  <a:lnTo>
                    <a:pt x="691653" y="7789"/>
                  </a:lnTo>
                  <a:lnTo>
                    <a:pt x="643931" y="1972"/>
                  </a:lnTo>
                  <a:lnTo>
                    <a:pt x="595122" y="0"/>
                  </a:lnTo>
                  <a:close/>
                </a:path>
              </a:pathLst>
            </a:custGeom>
            <a:solidFill>
              <a:srgbClr val="60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7879" y="3736086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38"/>
                  </a:lnTo>
                  <a:lnTo>
                    <a:pt x="525018" y="3044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62471"/>
            <a:ext cx="471106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98B8B"/>
                </a:solidFill>
                <a:latin typeface="Arial"/>
                <a:cs typeface="Arial"/>
              </a:rPr>
              <a:t>Video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can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be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found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on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445025" y="6562955"/>
            <a:ext cx="241490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207260" algn="l"/>
              </a:tabLst>
            </a:pP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#TCCC-CPP-PPT-11</a:t>
            </a:r>
            <a:r>
              <a:rPr sz="1050" spc="30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08</a:t>
            </a:r>
            <a:r>
              <a:rPr sz="1050" spc="15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AUG</a:t>
            </a:r>
            <a:r>
              <a:rPr sz="1050" spc="5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23	</a:t>
            </a:r>
            <a:fld id="{81D60167-4931-47E6-BA6A-407CBD079E47}" type="slidenum">
              <a:rPr sz="1200" dirty="0">
                <a:solidFill>
                  <a:srgbClr val="767070"/>
                </a:solidFill>
                <a:latin typeface="Arial MT"/>
                <a:cs typeface="Arial MT"/>
              </a:rPr>
              <a:t>19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4" name="11. ADMINISTRATION OF RECONSTITUTED PLASMA">
            <a:hlinkClick r:id="" action="ppaction://media"/>
            <a:extLst>
              <a:ext uri="{FF2B5EF4-FFF2-40B4-BE49-F238E27FC236}">
                <a16:creationId xmlns:a16="http://schemas.microsoft.com/office/drawing/2014/main" id="{66F3AE1D-E284-D08A-FE89-057E046A56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7" y="1647749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26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09372" y="957178"/>
            <a:ext cx="11806428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74700" marR="5080" indent="-762635">
              <a:lnSpc>
                <a:spcPct val="100000"/>
              </a:lnSpc>
              <a:spcBef>
                <a:spcPts val="100"/>
              </a:spcBef>
            </a:pPr>
            <a:r>
              <a:rPr sz="3600" b="1" spc="-25" dirty="0">
                <a:solidFill>
                  <a:srgbClr val="FFFFFF"/>
                </a:solidFill>
                <a:latin typeface="Arial"/>
                <a:cs typeface="Arial"/>
              </a:rPr>
              <a:t>ADMI</a:t>
            </a:r>
            <a:r>
              <a:rPr lang="en-US" sz="3600" b="1" spc="-2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COLD </a:t>
            </a:r>
            <a:r>
              <a:rPr sz="3600" b="1" spc="-15" dirty="0">
                <a:solidFill>
                  <a:srgbClr val="FFFFFF"/>
                </a:solidFill>
                <a:latin typeface="Arial"/>
                <a:cs typeface="Arial"/>
              </a:rPr>
              <a:t>STORED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3600" b="1" spc="-9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PRODUCTS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3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985" y="2250948"/>
            <a:ext cx="6320790" cy="3580129"/>
            <a:chOff x="2935985" y="2250948"/>
            <a:chExt cx="6320790" cy="3580129"/>
          </a:xfrm>
        </p:grpSpPr>
        <p:sp>
          <p:nvSpPr>
            <p:cNvPr id="6" name="object 6"/>
            <p:cNvSpPr/>
            <p:nvPr/>
          </p:nvSpPr>
          <p:spPr>
            <a:xfrm>
              <a:off x="2945510" y="2260473"/>
              <a:ext cx="6301740" cy="3561079"/>
            </a:xfrm>
            <a:custGeom>
              <a:avLst/>
              <a:gdLst/>
              <a:ahLst/>
              <a:cxnLst/>
              <a:rect l="l" t="t" r="r" b="b"/>
              <a:pathLst>
                <a:path w="6301740" h="3561079">
                  <a:moveTo>
                    <a:pt x="0" y="0"/>
                  </a:moveTo>
                  <a:lnTo>
                    <a:pt x="6301740" y="0"/>
                  </a:lnTo>
                  <a:lnTo>
                    <a:pt x="6301740" y="3560826"/>
                  </a:lnTo>
                  <a:lnTo>
                    <a:pt x="0" y="356082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98B8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877" y="344500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122" y="0"/>
                  </a:moveTo>
                  <a:lnTo>
                    <a:pt x="546312" y="1972"/>
                  </a:lnTo>
                  <a:lnTo>
                    <a:pt x="498590" y="7789"/>
                  </a:lnTo>
                  <a:lnTo>
                    <a:pt x="452107" y="17295"/>
                  </a:lnTo>
                  <a:lnTo>
                    <a:pt x="407017" y="30339"/>
                  </a:lnTo>
                  <a:lnTo>
                    <a:pt x="363474" y="46767"/>
                  </a:lnTo>
                  <a:lnTo>
                    <a:pt x="321629" y="66426"/>
                  </a:lnTo>
                  <a:lnTo>
                    <a:pt x="281637" y="89163"/>
                  </a:lnTo>
                  <a:lnTo>
                    <a:pt x="243651" y="114824"/>
                  </a:lnTo>
                  <a:lnTo>
                    <a:pt x="207823" y="143256"/>
                  </a:lnTo>
                  <a:lnTo>
                    <a:pt x="174307" y="174307"/>
                  </a:lnTo>
                  <a:lnTo>
                    <a:pt x="143256" y="207823"/>
                  </a:lnTo>
                  <a:lnTo>
                    <a:pt x="114824" y="243651"/>
                  </a:lnTo>
                  <a:lnTo>
                    <a:pt x="89163" y="281637"/>
                  </a:lnTo>
                  <a:lnTo>
                    <a:pt x="66426" y="321629"/>
                  </a:lnTo>
                  <a:lnTo>
                    <a:pt x="46767" y="363474"/>
                  </a:lnTo>
                  <a:lnTo>
                    <a:pt x="30339" y="407017"/>
                  </a:lnTo>
                  <a:lnTo>
                    <a:pt x="17295" y="452107"/>
                  </a:lnTo>
                  <a:lnTo>
                    <a:pt x="7789" y="498590"/>
                  </a:lnTo>
                  <a:lnTo>
                    <a:pt x="1972" y="546312"/>
                  </a:lnTo>
                  <a:lnTo>
                    <a:pt x="0" y="595122"/>
                  </a:lnTo>
                  <a:lnTo>
                    <a:pt x="1972" y="643931"/>
                  </a:lnTo>
                  <a:lnTo>
                    <a:pt x="7789" y="691653"/>
                  </a:lnTo>
                  <a:lnTo>
                    <a:pt x="17295" y="738136"/>
                  </a:lnTo>
                  <a:lnTo>
                    <a:pt x="30339" y="783226"/>
                  </a:lnTo>
                  <a:lnTo>
                    <a:pt x="46767" y="826770"/>
                  </a:lnTo>
                  <a:lnTo>
                    <a:pt x="66426" y="868614"/>
                  </a:lnTo>
                  <a:lnTo>
                    <a:pt x="89163" y="908606"/>
                  </a:lnTo>
                  <a:lnTo>
                    <a:pt x="114824" y="946592"/>
                  </a:lnTo>
                  <a:lnTo>
                    <a:pt x="143256" y="982420"/>
                  </a:lnTo>
                  <a:lnTo>
                    <a:pt x="174307" y="1015936"/>
                  </a:lnTo>
                  <a:lnTo>
                    <a:pt x="207823" y="1046987"/>
                  </a:lnTo>
                  <a:lnTo>
                    <a:pt x="243651" y="1075419"/>
                  </a:lnTo>
                  <a:lnTo>
                    <a:pt x="281637" y="1101080"/>
                  </a:lnTo>
                  <a:lnTo>
                    <a:pt x="321629" y="1123817"/>
                  </a:lnTo>
                  <a:lnTo>
                    <a:pt x="363473" y="1143476"/>
                  </a:lnTo>
                  <a:lnTo>
                    <a:pt x="407017" y="1159904"/>
                  </a:lnTo>
                  <a:lnTo>
                    <a:pt x="452107" y="1172948"/>
                  </a:lnTo>
                  <a:lnTo>
                    <a:pt x="498590" y="1182454"/>
                  </a:lnTo>
                  <a:lnTo>
                    <a:pt x="546312" y="1188271"/>
                  </a:lnTo>
                  <a:lnTo>
                    <a:pt x="595122" y="1190244"/>
                  </a:lnTo>
                  <a:lnTo>
                    <a:pt x="643931" y="1188271"/>
                  </a:lnTo>
                  <a:lnTo>
                    <a:pt x="691653" y="1182454"/>
                  </a:lnTo>
                  <a:lnTo>
                    <a:pt x="738136" y="1172948"/>
                  </a:lnTo>
                  <a:lnTo>
                    <a:pt x="783226" y="1159904"/>
                  </a:lnTo>
                  <a:lnTo>
                    <a:pt x="826769" y="1143476"/>
                  </a:lnTo>
                  <a:lnTo>
                    <a:pt x="868614" y="1123817"/>
                  </a:lnTo>
                  <a:lnTo>
                    <a:pt x="908606" y="1101080"/>
                  </a:lnTo>
                  <a:lnTo>
                    <a:pt x="946592" y="1075419"/>
                  </a:lnTo>
                  <a:lnTo>
                    <a:pt x="982420" y="1046987"/>
                  </a:lnTo>
                  <a:lnTo>
                    <a:pt x="1015936" y="1015936"/>
                  </a:lnTo>
                  <a:lnTo>
                    <a:pt x="1046987" y="982420"/>
                  </a:lnTo>
                  <a:lnTo>
                    <a:pt x="1075419" y="946592"/>
                  </a:lnTo>
                  <a:lnTo>
                    <a:pt x="1101080" y="908606"/>
                  </a:lnTo>
                  <a:lnTo>
                    <a:pt x="1123817" y="868614"/>
                  </a:lnTo>
                  <a:lnTo>
                    <a:pt x="1143476" y="826770"/>
                  </a:lnTo>
                  <a:lnTo>
                    <a:pt x="1159904" y="783226"/>
                  </a:lnTo>
                  <a:lnTo>
                    <a:pt x="1172948" y="738136"/>
                  </a:lnTo>
                  <a:lnTo>
                    <a:pt x="1182454" y="691653"/>
                  </a:lnTo>
                  <a:lnTo>
                    <a:pt x="1188271" y="643931"/>
                  </a:lnTo>
                  <a:lnTo>
                    <a:pt x="1190244" y="595122"/>
                  </a:lnTo>
                  <a:lnTo>
                    <a:pt x="1188271" y="546312"/>
                  </a:lnTo>
                  <a:lnTo>
                    <a:pt x="1182454" y="498590"/>
                  </a:lnTo>
                  <a:lnTo>
                    <a:pt x="1172948" y="452107"/>
                  </a:lnTo>
                  <a:lnTo>
                    <a:pt x="1159904" y="407017"/>
                  </a:lnTo>
                  <a:lnTo>
                    <a:pt x="1143476" y="363474"/>
                  </a:lnTo>
                  <a:lnTo>
                    <a:pt x="1123817" y="321629"/>
                  </a:lnTo>
                  <a:lnTo>
                    <a:pt x="1101080" y="281637"/>
                  </a:lnTo>
                  <a:lnTo>
                    <a:pt x="1075419" y="243651"/>
                  </a:lnTo>
                  <a:lnTo>
                    <a:pt x="1046987" y="207823"/>
                  </a:lnTo>
                  <a:lnTo>
                    <a:pt x="1015936" y="174307"/>
                  </a:lnTo>
                  <a:lnTo>
                    <a:pt x="982420" y="143256"/>
                  </a:lnTo>
                  <a:lnTo>
                    <a:pt x="946592" y="114824"/>
                  </a:lnTo>
                  <a:lnTo>
                    <a:pt x="908606" y="89163"/>
                  </a:lnTo>
                  <a:lnTo>
                    <a:pt x="868614" y="66426"/>
                  </a:lnTo>
                  <a:lnTo>
                    <a:pt x="826769" y="46767"/>
                  </a:lnTo>
                  <a:lnTo>
                    <a:pt x="783226" y="30339"/>
                  </a:lnTo>
                  <a:lnTo>
                    <a:pt x="738136" y="17295"/>
                  </a:lnTo>
                  <a:lnTo>
                    <a:pt x="691653" y="7789"/>
                  </a:lnTo>
                  <a:lnTo>
                    <a:pt x="643931" y="1972"/>
                  </a:lnTo>
                  <a:lnTo>
                    <a:pt x="595122" y="0"/>
                  </a:lnTo>
                  <a:close/>
                </a:path>
              </a:pathLst>
            </a:custGeom>
            <a:solidFill>
              <a:srgbClr val="60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7879" y="3736086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38"/>
                  </a:lnTo>
                  <a:lnTo>
                    <a:pt x="525018" y="3044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62471"/>
            <a:ext cx="471106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98B8B"/>
                </a:solidFill>
                <a:latin typeface="Arial"/>
                <a:cs typeface="Arial"/>
              </a:rPr>
              <a:t>Video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can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be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found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on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445025" y="6562955"/>
            <a:ext cx="241490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207260" algn="l"/>
              </a:tabLst>
            </a:pP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#TCCC-CPP-PPT-11</a:t>
            </a:r>
            <a:r>
              <a:rPr sz="1050" spc="30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08</a:t>
            </a:r>
            <a:r>
              <a:rPr sz="1050" spc="15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AUG</a:t>
            </a:r>
            <a:r>
              <a:rPr sz="1050" spc="5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23	</a:t>
            </a:r>
            <a:fld id="{81D60167-4931-47E6-BA6A-407CBD079E47}" type="slidenum">
              <a:rPr sz="1200" dirty="0">
                <a:solidFill>
                  <a:srgbClr val="767070"/>
                </a:solidFill>
                <a:latin typeface="Arial MT"/>
                <a:cs typeface="Arial MT"/>
              </a:rPr>
              <a:t>20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3" name="11a. Administration ofCold Stored Blood Quantum and Thermal Angel">
            <a:hlinkClick r:id="" action="ppaction://media"/>
            <a:extLst>
              <a:ext uri="{FF2B5EF4-FFF2-40B4-BE49-F238E27FC236}">
                <a16:creationId xmlns:a16="http://schemas.microsoft.com/office/drawing/2014/main" id="{545E5051-80B1-A6B2-234C-05C59A76DF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8800" y="1644586"/>
            <a:ext cx="8518144" cy="4791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41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8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09991" y="829325"/>
            <a:ext cx="977201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27910" marR="5080" indent="-2315845" algn="ctr">
              <a:lnSpc>
                <a:spcPct val="100000"/>
              </a:lnSpc>
              <a:spcBef>
                <a:spcPts val="100"/>
              </a:spcBef>
            </a:pPr>
            <a:r>
              <a:rPr sz="3600" b="1" spc="-25" dirty="0">
                <a:solidFill>
                  <a:srgbClr val="FFFFFF"/>
                </a:solidFill>
                <a:latin typeface="Arial"/>
                <a:cs typeface="Arial"/>
              </a:rPr>
              <a:t>ADMIN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PRODUCTS IN</a:t>
            </a:r>
            <a:r>
              <a:rPr lang="en-US" sz="3600" b="1" dirty="0">
                <a:solidFill>
                  <a:srgbClr val="FFFFFF"/>
                </a:solidFill>
                <a:latin typeface="Arial"/>
                <a:cs typeface="Arial"/>
              </a:rPr>
              <a:t> 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985" y="2250948"/>
            <a:ext cx="6320790" cy="3580129"/>
            <a:chOff x="2935985" y="2250948"/>
            <a:chExt cx="6320790" cy="3580129"/>
          </a:xfrm>
        </p:grpSpPr>
        <p:sp>
          <p:nvSpPr>
            <p:cNvPr id="6" name="object 6"/>
            <p:cNvSpPr/>
            <p:nvPr/>
          </p:nvSpPr>
          <p:spPr>
            <a:xfrm>
              <a:off x="2945510" y="2260473"/>
              <a:ext cx="6301740" cy="3561079"/>
            </a:xfrm>
            <a:custGeom>
              <a:avLst/>
              <a:gdLst/>
              <a:ahLst/>
              <a:cxnLst/>
              <a:rect l="l" t="t" r="r" b="b"/>
              <a:pathLst>
                <a:path w="6301740" h="3561079">
                  <a:moveTo>
                    <a:pt x="0" y="0"/>
                  </a:moveTo>
                  <a:lnTo>
                    <a:pt x="6301740" y="0"/>
                  </a:lnTo>
                  <a:lnTo>
                    <a:pt x="6301740" y="3560826"/>
                  </a:lnTo>
                  <a:lnTo>
                    <a:pt x="0" y="356082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98B8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877" y="344500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122" y="0"/>
                  </a:moveTo>
                  <a:lnTo>
                    <a:pt x="546312" y="1972"/>
                  </a:lnTo>
                  <a:lnTo>
                    <a:pt x="498590" y="7789"/>
                  </a:lnTo>
                  <a:lnTo>
                    <a:pt x="452107" y="17295"/>
                  </a:lnTo>
                  <a:lnTo>
                    <a:pt x="407017" y="30339"/>
                  </a:lnTo>
                  <a:lnTo>
                    <a:pt x="363474" y="46767"/>
                  </a:lnTo>
                  <a:lnTo>
                    <a:pt x="321629" y="66426"/>
                  </a:lnTo>
                  <a:lnTo>
                    <a:pt x="281637" y="89163"/>
                  </a:lnTo>
                  <a:lnTo>
                    <a:pt x="243651" y="114824"/>
                  </a:lnTo>
                  <a:lnTo>
                    <a:pt x="207823" y="143256"/>
                  </a:lnTo>
                  <a:lnTo>
                    <a:pt x="174307" y="174307"/>
                  </a:lnTo>
                  <a:lnTo>
                    <a:pt x="143256" y="207823"/>
                  </a:lnTo>
                  <a:lnTo>
                    <a:pt x="114824" y="243651"/>
                  </a:lnTo>
                  <a:lnTo>
                    <a:pt x="89163" y="281637"/>
                  </a:lnTo>
                  <a:lnTo>
                    <a:pt x="66426" y="321629"/>
                  </a:lnTo>
                  <a:lnTo>
                    <a:pt x="46767" y="363474"/>
                  </a:lnTo>
                  <a:lnTo>
                    <a:pt x="30339" y="407017"/>
                  </a:lnTo>
                  <a:lnTo>
                    <a:pt x="17295" y="452107"/>
                  </a:lnTo>
                  <a:lnTo>
                    <a:pt x="7789" y="498590"/>
                  </a:lnTo>
                  <a:lnTo>
                    <a:pt x="1972" y="546312"/>
                  </a:lnTo>
                  <a:lnTo>
                    <a:pt x="0" y="595122"/>
                  </a:lnTo>
                  <a:lnTo>
                    <a:pt x="1972" y="643931"/>
                  </a:lnTo>
                  <a:lnTo>
                    <a:pt x="7789" y="691653"/>
                  </a:lnTo>
                  <a:lnTo>
                    <a:pt x="17295" y="738136"/>
                  </a:lnTo>
                  <a:lnTo>
                    <a:pt x="30339" y="783226"/>
                  </a:lnTo>
                  <a:lnTo>
                    <a:pt x="46767" y="826770"/>
                  </a:lnTo>
                  <a:lnTo>
                    <a:pt x="66426" y="868614"/>
                  </a:lnTo>
                  <a:lnTo>
                    <a:pt x="89163" y="908606"/>
                  </a:lnTo>
                  <a:lnTo>
                    <a:pt x="114824" y="946592"/>
                  </a:lnTo>
                  <a:lnTo>
                    <a:pt x="143256" y="982420"/>
                  </a:lnTo>
                  <a:lnTo>
                    <a:pt x="174307" y="1015936"/>
                  </a:lnTo>
                  <a:lnTo>
                    <a:pt x="207823" y="1046987"/>
                  </a:lnTo>
                  <a:lnTo>
                    <a:pt x="243651" y="1075419"/>
                  </a:lnTo>
                  <a:lnTo>
                    <a:pt x="281637" y="1101080"/>
                  </a:lnTo>
                  <a:lnTo>
                    <a:pt x="321629" y="1123817"/>
                  </a:lnTo>
                  <a:lnTo>
                    <a:pt x="363473" y="1143476"/>
                  </a:lnTo>
                  <a:lnTo>
                    <a:pt x="407017" y="1159904"/>
                  </a:lnTo>
                  <a:lnTo>
                    <a:pt x="452107" y="1172948"/>
                  </a:lnTo>
                  <a:lnTo>
                    <a:pt x="498590" y="1182454"/>
                  </a:lnTo>
                  <a:lnTo>
                    <a:pt x="546312" y="1188271"/>
                  </a:lnTo>
                  <a:lnTo>
                    <a:pt x="595122" y="1190244"/>
                  </a:lnTo>
                  <a:lnTo>
                    <a:pt x="643931" y="1188271"/>
                  </a:lnTo>
                  <a:lnTo>
                    <a:pt x="691653" y="1182454"/>
                  </a:lnTo>
                  <a:lnTo>
                    <a:pt x="738136" y="1172948"/>
                  </a:lnTo>
                  <a:lnTo>
                    <a:pt x="783226" y="1159904"/>
                  </a:lnTo>
                  <a:lnTo>
                    <a:pt x="826769" y="1143476"/>
                  </a:lnTo>
                  <a:lnTo>
                    <a:pt x="868614" y="1123817"/>
                  </a:lnTo>
                  <a:lnTo>
                    <a:pt x="908606" y="1101080"/>
                  </a:lnTo>
                  <a:lnTo>
                    <a:pt x="946592" y="1075419"/>
                  </a:lnTo>
                  <a:lnTo>
                    <a:pt x="982420" y="1046987"/>
                  </a:lnTo>
                  <a:lnTo>
                    <a:pt x="1015936" y="1015936"/>
                  </a:lnTo>
                  <a:lnTo>
                    <a:pt x="1046987" y="982420"/>
                  </a:lnTo>
                  <a:lnTo>
                    <a:pt x="1075419" y="946592"/>
                  </a:lnTo>
                  <a:lnTo>
                    <a:pt x="1101080" y="908606"/>
                  </a:lnTo>
                  <a:lnTo>
                    <a:pt x="1123817" y="868614"/>
                  </a:lnTo>
                  <a:lnTo>
                    <a:pt x="1143476" y="826770"/>
                  </a:lnTo>
                  <a:lnTo>
                    <a:pt x="1159904" y="783226"/>
                  </a:lnTo>
                  <a:lnTo>
                    <a:pt x="1172948" y="738136"/>
                  </a:lnTo>
                  <a:lnTo>
                    <a:pt x="1182454" y="691653"/>
                  </a:lnTo>
                  <a:lnTo>
                    <a:pt x="1188271" y="643931"/>
                  </a:lnTo>
                  <a:lnTo>
                    <a:pt x="1190244" y="595122"/>
                  </a:lnTo>
                  <a:lnTo>
                    <a:pt x="1188271" y="546312"/>
                  </a:lnTo>
                  <a:lnTo>
                    <a:pt x="1182454" y="498590"/>
                  </a:lnTo>
                  <a:lnTo>
                    <a:pt x="1172948" y="452107"/>
                  </a:lnTo>
                  <a:lnTo>
                    <a:pt x="1159904" y="407017"/>
                  </a:lnTo>
                  <a:lnTo>
                    <a:pt x="1143476" y="363474"/>
                  </a:lnTo>
                  <a:lnTo>
                    <a:pt x="1123817" y="321629"/>
                  </a:lnTo>
                  <a:lnTo>
                    <a:pt x="1101080" y="281637"/>
                  </a:lnTo>
                  <a:lnTo>
                    <a:pt x="1075419" y="243651"/>
                  </a:lnTo>
                  <a:lnTo>
                    <a:pt x="1046987" y="207823"/>
                  </a:lnTo>
                  <a:lnTo>
                    <a:pt x="1015936" y="174307"/>
                  </a:lnTo>
                  <a:lnTo>
                    <a:pt x="982420" y="143256"/>
                  </a:lnTo>
                  <a:lnTo>
                    <a:pt x="946592" y="114824"/>
                  </a:lnTo>
                  <a:lnTo>
                    <a:pt x="908606" y="89163"/>
                  </a:lnTo>
                  <a:lnTo>
                    <a:pt x="868614" y="66426"/>
                  </a:lnTo>
                  <a:lnTo>
                    <a:pt x="826769" y="46767"/>
                  </a:lnTo>
                  <a:lnTo>
                    <a:pt x="783226" y="30339"/>
                  </a:lnTo>
                  <a:lnTo>
                    <a:pt x="738136" y="17295"/>
                  </a:lnTo>
                  <a:lnTo>
                    <a:pt x="691653" y="7789"/>
                  </a:lnTo>
                  <a:lnTo>
                    <a:pt x="643931" y="1972"/>
                  </a:lnTo>
                  <a:lnTo>
                    <a:pt x="595122" y="0"/>
                  </a:lnTo>
                  <a:close/>
                </a:path>
              </a:pathLst>
            </a:custGeom>
            <a:solidFill>
              <a:srgbClr val="60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7879" y="3736086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38"/>
                  </a:lnTo>
                  <a:lnTo>
                    <a:pt x="525018" y="3044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62471"/>
            <a:ext cx="471106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98B8B"/>
                </a:solidFill>
                <a:latin typeface="Arial"/>
                <a:cs typeface="Arial"/>
              </a:rPr>
              <a:t>Video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can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be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found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on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445025" y="6562955"/>
            <a:ext cx="241490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207260" algn="l"/>
              </a:tabLst>
            </a:pP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#TCCC-CPP-PPT-11</a:t>
            </a:r>
            <a:r>
              <a:rPr sz="1050" spc="30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08</a:t>
            </a:r>
            <a:r>
              <a:rPr sz="1050" spc="15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AUG</a:t>
            </a:r>
            <a:r>
              <a:rPr sz="1050" spc="5" dirty="0">
                <a:solidFill>
                  <a:srgbClr val="A0A6AA"/>
                </a:solidFill>
                <a:latin typeface="Arial MT"/>
                <a:cs typeface="Arial MT"/>
              </a:rPr>
              <a:t> </a:t>
            </a:r>
            <a:r>
              <a:rPr sz="1050" spc="-5" dirty="0">
                <a:solidFill>
                  <a:srgbClr val="A0A6AA"/>
                </a:solidFill>
                <a:latin typeface="Arial MT"/>
                <a:cs typeface="Arial MT"/>
              </a:rPr>
              <a:t>23	</a:t>
            </a:r>
            <a:fld id="{81D60167-4931-47E6-BA6A-407CBD079E47}" type="slidenum">
              <a:rPr sz="1200" dirty="0">
                <a:solidFill>
                  <a:srgbClr val="767070"/>
                </a:solidFill>
                <a:latin typeface="Arial MT"/>
                <a:cs typeface="Arial MT"/>
              </a:rPr>
              <a:t>21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2" name="11b. Administration of Blood Products">
            <a:hlinkClick r:id="" action="ppaction://media"/>
            <a:extLst>
              <a:ext uri="{FF2B5EF4-FFF2-40B4-BE49-F238E27FC236}">
                <a16:creationId xmlns:a16="http://schemas.microsoft.com/office/drawing/2014/main" id="{A88F4CBD-3E5E-8D15-7575-E634C7AD0A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6" y="1644586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67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346697" y="2485229"/>
            <a:ext cx="5721350" cy="4373245"/>
            <a:chOff x="6346697" y="2485229"/>
            <a:chExt cx="5721350" cy="437324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46697" y="4174998"/>
              <a:ext cx="1991855" cy="15651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567766" y="2485229"/>
              <a:ext cx="4499671" cy="437277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342765" y="671950"/>
            <a:ext cx="3506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BLOOD</a:t>
            </a:r>
            <a:r>
              <a:rPr sz="3600" spc="-8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TYPING</a:t>
            </a:r>
            <a:endParaRPr sz="3600"/>
          </a:p>
        </p:txBody>
      </p:sp>
      <p:sp>
        <p:nvSpPr>
          <p:cNvPr id="8" name="object 8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24600" y="1513653"/>
            <a:ext cx="146558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100" spc="-5" dirty="0">
                <a:latin typeface="Arial MT"/>
                <a:cs typeface="Arial MT"/>
              </a:rPr>
              <a:t>EldonCard</a:t>
            </a:r>
            <a:r>
              <a:rPr sz="2100" spc="-7" baseline="25793" dirty="0">
                <a:latin typeface="Arial MT"/>
                <a:cs typeface="Arial MT"/>
              </a:rPr>
              <a:t>®</a:t>
            </a:r>
            <a:endParaRPr sz="2100" baseline="25793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5362" y="1515177"/>
            <a:ext cx="386270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Surface </a:t>
            </a:r>
            <a:r>
              <a:rPr sz="1800" dirty="0">
                <a:latin typeface="Arial MT"/>
                <a:cs typeface="Arial MT"/>
              </a:rPr>
              <a:t>markers </a:t>
            </a:r>
            <a:r>
              <a:rPr sz="1800" spc="-5" dirty="0">
                <a:latin typeface="Arial MT"/>
                <a:cs typeface="Arial MT"/>
              </a:rPr>
              <a:t>(antigens) determine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groups/types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52170" y="1844869"/>
            <a:ext cx="2962275" cy="2129155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1800" spc="-5" dirty="0">
                <a:latin typeface="Arial MT"/>
                <a:cs typeface="Arial MT"/>
              </a:rPr>
              <a:t>Antigen-impregnated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surface</a:t>
            </a:r>
            <a:endParaRPr sz="1800">
              <a:latin typeface="Arial MT"/>
              <a:cs typeface="Arial MT"/>
            </a:endParaRPr>
          </a:p>
          <a:p>
            <a:pPr marL="12700" marR="108585">
              <a:lnSpc>
                <a:spcPct val="100000"/>
              </a:lnSpc>
              <a:spcBef>
                <a:spcPts val="1200"/>
              </a:spcBef>
            </a:pPr>
            <a:r>
              <a:rPr sz="1800" spc="-5" dirty="0">
                <a:latin typeface="Arial MT"/>
                <a:cs typeface="Arial MT"/>
              </a:rPr>
              <a:t>Donor/casualty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5" dirty="0">
                <a:latin typeface="Arial MT"/>
                <a:cs typeface="Arial MT"/>
              </a:rPr>
              <a:t>reacts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surface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antigens</a:t>
            </a:r>
            <a:endParaRPr sz="1800">
              <a:latin typeface="Arial MT"/>
              <a:cs typeface="Arial MT"/>
            </a:endParaRPr>
          </a:p>
          <a:p>
            <a:pPr marL="12700" marR="702945">
              <a:lnSpc>
                <a:spcPct val="100000"/>
              </a:lnSpc>
              <a:spcBef>
                <a:spcPts val="1200"/>
              </a:spcBef>
            </a:pPr>
            <a:r>
              <a:rPr sz="1800" spc="-5" dirty="0">
                <a:latin typeface="Arial MT"/>
                <a:cs typeface="Arial MT"/>
              </a:rPr>
              <a:t>Reaction/non-reaction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indicates</a:t>
            </a:r>
            <a:r>
              <a:rPr sz="1800" spc="-11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ABO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Rh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320409" y="2019680"/>
            <a:ext cx="0" cy="281305"/>
          </a:xfrm>
          <a:custGeom>
            <a:avLst/>
            <a:gdLst/>
            <a:ahLst/>
            <a:cxnLst/>
            <a:rect l="l" t="t" r="r" b="b"/>
            <a:pathLst>
              <a:path h="281305">
                <a:moveTo>
                  <a:pt x="0" y="281177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4" name="object 14"/>
          <p:cNvGrpSpPr/>
          <p:nvPr/>
        </p:nvGrpSpPr>
        <p:grpSpPr>
          <a:xfrm>
            <a:off x="6269609" y="2469260"/>
            <a:ext cx="101600" cy="1461770"/>
            <a:chOff x="6269609" y="2469260"/>
            <a:chExt cx="101600" cy="1461770"/>
          </a:xfrm>
        </p:grpSpPr>
        <p:sp>
          <p:nvSpPr>
            <p:cNvPr id="15" name="object 15"/>
            <p:cNvSpPr/>
            <p:nvPr/>
          </p:nvSpPr>
          <p:spPr>
            <a:xfrm>
              <a:off x="6320409" y="2469260"/>
              <a:ext cx="0" cy="506095"/>
            </a:xfrm>
            <a:custGeom>
              <a:avLst/>
              <a:gdLst/>
              <a:ahLst/>
              <a:cxnLst/>
              <a:rect l="l" t="t" r="r" b="b"/>
              <a:pathLst>
                <a:path h="506094">
                  <a:moveTo>
                    <a:pt x="0" y="505904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320409" y="3179448"/>
              <a:ext cx="0" cy="751205"/>
            </a:xfrm>
            <a:custGeom>
              <a:avLst/>
              <a:gdLst/>
              <a:ahLst/>
              <a:cxnLst/>
              <a:rect l="l" t="t" r="r" b="b"/>
              <a:pathLst>
                <a:path h="751204">
                  <a:moveTo>
                    <a:pt x="0" y="751128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676909" y="2160775"/>
            <a:ext cx="4269105" cy="1580515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&amp;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</a:t>
            </a:r>
            <a:r>
              <a:rPr sz="1800" spc="-5" dirty="0">
                <a:latin typeface="Arial MT"/>
                <a:cs typeface="Arial MT"/>
              </a:rPr>
              <a:t> antigens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determine</a:t>
            </a:r>
            <a:r>
              <a:rPr sz="1800" spc="-1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1800" dirty="0">
                <a:latin typeface="Arial MT"/>
                <a:cs typeface="Arial MT"/>
              </a:rPr>
              <a:t>Rh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(Rhesus)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antigen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also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major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marker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1200"/>
              </a:spcBef>
            </a:pPr>
            <a:r>
              <a:rPr sz="1800" dirty="0">
                <a:latin typeface="Arial MT"/>
                <a:cs typeface="Arial MT"/>
              </a:rPr>
              <a:t>Minor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markers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require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more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advanced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lab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resources,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but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-5" dirty="0">
                <a:latin typeface="Arial MT"/>
                <a:cs typeface="Arial MT"/>
              </a:rPr>
              <a:t> tactically important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20802" y="3999738"/>
            <a:ext cx="5005070" cy="1301750"/>
            <a:chOff x="320802" y="3999738"/>
            <a:chExt cx="5005070" cy="1301750"/>
          </a:xfrm>
        </p:grpSpPr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60547" y="3999738"/>
              <a:ext cx="2465069" cy="130149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91818" y="3999738"/>
              <a:ext cx="1232141" cy="130149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0802" y="3999738"/>
              <a:ext cx="1232153" cy="1301495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545381" y="5300972"/>
            <a:ext cx="8020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9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A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798261" y="5309811"/>
            <a:ext cx="8020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9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B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026910" y="5314231"/>
            <a:ext cx="920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9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AB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307375" y="5309811"/>
            <a:ext cx="8102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Black"/>
                <a:cs typeface="Arial Black"/>
              </a:rPr>
              <a:t>GROUP</a:t>
            </a:r>
            <a:r>
              <a:rPr sz="1200" spc="-90" dirty="0">
                <a:latin typeface="Arial Black"/>
                <a:cs typeface="Arial Black"/>
              </a:rPr>
              <a:t> </a:t>
            </a:r>
            <a:r>
              <a:rPr sz="1200" dirty="0">
                <a:latin typeface="Arial Black"/>
                <a:cs typeface="Arial Black"/>
              </a:rPr>
              <a:t>O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04062" y="2329052"/>
            <a:ext cx="0" cy="281305"/>
          </a:xfrm>
          <a:custGeom>
            <a:avLst/>
            <a:gdLst/>
            <a:ahLst/>
            <a:cxnLst/>
            <a:rect l="l" t="t" r="r" b="b"/>
            <a:pathLst>
              <a:path h="281305">
                <a:moveTo>
                  <a:pt x="0" y="281177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04062" y="2760345"/>
            <a:ext cx="0" cy="281305"/>
          </a:xfrm>
          <a:custGeom>
            <a:avLst/>
            <a:gdLst/>
            <a:ahLst/>
            <a:cxnLst/>
            <a:rect l="l" t="t" r="r" b="b"/>
            <a:pathLst>
              <a:path h="281305">
                <a:moveTo>
                  <a:pt x="0" y="281177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04062" y="3206876"/>
            <a:ext cx="0" cy="506095"/>
          </a:xfrm>
          <a:custGeom>
            <a:avLst/>
            <a:gdLst/>
            <a:ahLst/>
            <a:cxnLst/>
            <a:rect l="l" t="t" r="r" b="b"/>
            <a:pathLst>
              <a:path h="506095">
                <a:moveTo>
                  <a:pt x="0" y="505904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9" name="object 29"/>
          <p:cNvGrpSpPr/>
          <p:nvPr/>
        </p:nvGrpSpPr>
        <p:grpSpPr>
          <a:xfrm>
            <a:off x="488441" y="5935221"/>
            <a:ext cx="3286760" cy="639445"/>
            <a:chOff x="488441" y="5935221"/>
            <a:chExt cx="3286760" cy="639445"/>
          </a:xfrm>
        </p:grpSpPr>
        <p:sp>
          <p:nvSpPr>
            <p:cNvPr id="30" name="object 30"/>
            <p:cNvSpPr/>
            <p:nvPr/>
          </p:nvSpPr>
          <p:spPr>
            <a:xfrm>
              <a:off x="497966" y="5944746"/>
              <a:ext cx="3267710" cy="620395"/>
            </a:xfrm>
            <a:custGeom>
              <a:avLst/>
              <a:gdLst/>
              <a:ahLst/>
              <a:cxnLst/>
              <a:rect l="l" t="t" r="r" b="b"/>
              <a:pathLst>
                <a:path w="3267710" h="620395">
                  <a:moveTo>
                    <a:pt x="3196247" y="0"/>
                  </a:moveTo>
                  <a:lnTo>
                    <a:pt x="71208" y="0"/>
                  </a:lnTo>
                  <a:lnTo>
                    <a:pt x="43489" y="5595"/>
                  </a:lnTo>
                  <a:lnTo>
                    <a:pt x="20854" y="20854"/>
                  </a:lnTo>
                  <a:lnTo>
                    <a:pt x="5595" y="43489"/>
                  </a:lnTo>
                  <a:lnTo>
                    <a:pt x="0" y="71208"/>
                  </a:lnTo>
                  <a:lnTo>
                    <a:pt x="0" y="549046"/>
                  </a:lnTo>
                  <a:lnTo>
                    <a:pt x="5595" y="576767"/>
                  </a:lnTo>
                  <a:lnTo>
                    <a:pt x="20854" y="599406"/>
                  </a:lnTo>
                  <a:lnTo>
                    <a:pt x="43489" y="614670"/>
                  </a:lnTo>
                  <a:lnTo>
                    <a:pt x="71208" y="620267"/>
                  </a:lnTo>
                  <a:lnTo>
                    <a:pt x="3196247" y="620267"/>
                  </a:lnTo>
                  <a:lnTo>
                    <a:pt x="3223966" y="614670"/>
                  </a:lnTo>
                  <a:lnTo>
                    <a:pt x="3246601" y="599406"/>
                  </a:lnTo>
                  <a:lnTo>
                    <a:pt x="3261860" y="576767"/>
                  </a:lnTo>
                  <a:lnTo>
                    <a:pt x="3267455" y="549046"/>
                  </a:lnTo>
                  <a:lnTo>
                    <a:pt x="3267455" y="71208"/>
                  </a:lnTo>
                  <a:lnTo>
                    <a:pt x="3261860" y="43489"/>
                  </a:lnTo>
                  <a:lnTo>
                    <a:pt x="3246601" y="20854"/>
                  </a:lnTo>
                  <a:lnTo>
                    <a:pt x="3223966" y="5595"/>
                  </a:lnTo>
                  <a:lnTo>
                    <a:pt x="3196247" y="0"/>
                  </a:lnTo>
                  <a:close/>
                </a:path>
              </a:pathLst>
            </a:custGeom>
            <a:solidFill>
              <a:srgbClr val="A0C1E7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97966" y="5944746"/>
              <a:ext cx="3267710" cy="620395"/>
            </a:xfrm>
            <a:custGeom>
              <a:avLst/>
              <a:gdLst/>
              <a:ahLst/>
              <a:cxnLst/>
              <a:rect l="l" t="t" r="r" b="b"/>
              <a:pathLst>
                <a:path w="3267710" h="620395">
                  <a:moveTo>
                    <a:pt x="0" y="71208"/>
                  </a:moveTo>
                  <a:lnTo>
                    <a:pt x="5595" y="43489"/>
                  </a:lnTo>
                  <a:lnTo>
                    <a:pt x="20854" y="20854"/>
                  </a:lnTo>
                  <a:lnTo>
                    <a:pt x="43489" y="5595"/>
                  </a:lnTo>
                  <a:lnTo>
                    <a:pt x="71208" y="0"/>
                  </a:lnTo>
                  <a:lnTo>
                    <a:pt x="3196247" y="0"/>
                  </a:lnTo>
                  <a:lnTo>
                    <a:pt x="3223966" y="5595"/>
                  </a:lnTo>
                  <a:lnTo>
                    <a:pt x="3246601" y="20854"/>
                  </a:lnTo>
                  <a:lnTo>
                    <a:pt x="3261860" y="43489"/>
                  </a:lnTo>
                  <a:lnTo>
                    <a:pt x="3267455" y="71208"/>
                  </a:lnTo>
                  <a:lnTo>
                    <a:pt x="3267455" y="549046"/>
                  </a:lnTo>
                  <a:lnTo>
                    <a:pt x="3261860" y="576767"/>
                  </a:lnTo>
                  <a:lnTo>
                    <a:pt x="3246601" y="599406"/>
                  </a:lnTo>
                  <a:lnTo>
                    <a:pt x="3223966" y="614670"/>
                  </a:lnTo>
                  <a:lnTo>
                    <a:pt x="3196247" y="620267"/>
                  </a:lnTo>
                  <a:lnTo>
                    <a:pt x="71208" y="620267"/>
                  </a:lnTo>
                  <a:lnTo>
                    <a:pt x="43489" y="614670"/>
                  </a:lnTo>
                  <a:lnTo>
                    <a:pt x="20854" y="599406"/>
                  </a:lnTo>
                  <a:lnTo>
                    <a:pt x="5595" y="576767"/>
                  </a:lnTo>
                  <a:lnTo>
                    <a:pt x="0" y="549046"/>
                  </a:lnTo>
                  <a:lnTo>
                    <a:pt x="0" y="71208"/>
                  </a:lnTo>
                  <a:close/>
                </a:path>
              </a:pathLst>
            </a:custGeom>
            <a:ln w="19050">
              <a:solidFill>
                <a:srgbClr val="A0C1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1250754" y="6111918"/>
            <a:ext cx="234124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C-LD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512825" y="5900165"/>
            <a:ext cx="973455" cy="958215"/>
            <a:chOff x="512825" y="5900165"/>
            <a:chExt cx="973455" cy="958215"/>
          </a:xfrm>
        </p:grpSpPr>
        <p:pic>
          <p:nvPicPr>
            <p:cNvPr id="34" name="object 3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2825" y="5900165"/>
              <a:ext cx="973073" cy="95783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7136" y="6094475"/>
              <a:ext cx="386333" cy="391667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8" name="object 3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70715" y="977057"/>
            <a:ext cx="1152715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14015" marR="30480" indent="-2876550" algn="ctr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DETERMINING BLOOD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TYPE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(ELDONCARD) </a:t>
            </a:r>
            <a:r>
              <a:rPr sz="3600" b="1" spc="-9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3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985" y="2250948"/>
            <a:ext cx="6320790" cy="3580129"/>
            <a:chOff x="2935985" y="2250948"/>
            <a:chExt cx="6320790" cy="3580129"/>
          </a:xfrm>
        </p:grpSpPr>
        <p:sp>
          <p:nvSpPr>
            <p:cNvPr id="6" name="object 6"/>
            <p:cNvSpPr/>
            <p:nvPr/>
          </p:nvSpPr>
          <p:spPr>
            <a:xfrm>
              <a:off x="2945510" y="2260473"/>
              <a:ext cx="6301740" cy="3561079"/>
            </a:xfrm>
            <a:custGeom>
              <a:avLst/>
              <a:gdLst/>
              <a:ahLst/>
              <a:cxnLst/>
              <a:rect l="l" t="t" r="r" b="b"/>
              <a:pathLst>
                <a:path w="6301740" h="3561079">
                  <a:moveTo>
                    <a:pt x="0" y="0"/>
                  </a:moveTo>
                  <a:lnTo>
                    <a:pt x="6301740" y="0"/>
                  </a:lnTo>
                  <a:lnTo>
                    <a:pt x="6301740" y="3560826"/>
                  </a:lnTo>
                  <a:lnTo>
                    <a:pt x="0" y="356082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98B8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877" y="344500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122" y="0"/>
                  </a:moveTo>
                  <a:lnTo>
                    <a:pt x="546312" y="1972"/>
                  </a:lnTo>
                  <a:lnTo>
                    <a:pt x="498590" y="7789"/>
                  </a:lnTo>
                  <a:lnTo>
                    <a:pt x="452107" y="17295"/>
                  </a:lnTo>
                  <a:lnTo>
                    <a:pt x="407017" y="30339"/>
                  </a:lnTo>
                  <a:lnTo>
                    <a:pt x="363474" y="46767"/>
                  </a:lnTo>
                  <a:lnTo>
                    <a:pt x="321629" y="66426"/>
                  </a:lnTo>
                  <a:lnTo>
                    <a:pt x="281637" y="89163"/>
                  </a:lnTo>
                  <a:lnTo>
                    <a:pt x="243651" y="114824"/>
                  </a:lnTo>
                  <a:lnTo>
                    <a:pt x="207823" y="143256"/>
                  </a:lnTo>
                  <a:lnTo>
                    <a:pt x="174307" y="174307"/>
                  </a:lnTo>
                  <a:lnTo>
                    <a:pt x="143256" y="207823"/>
                  </a:lnTo>
                  <a:lnTo>
                    <a:pt x="114824" y="243651"/>
                  </a:lnTo>
                  <a:lnTo>
                    <a:pt x="89163" y="281637"/>
                  </a:lnTo>
                  <a:lnTo>
                    <a:pt x="66426" y="321629"/>
                  </a:lnTo>
                  <a:lnTo>
                    <a:pt x="46767" y="363474"/>
                  </a:lnTo>
                  <a:lnTo>
                    <a:pt x="30339" y="407017"/>
                  </a:lnTo>
                  <a:lnTo>
                    <a:pt x="17295" y="452107"/>
                  </a:lnTo>
                  <a:lnTo>
                    <a:pt x="7789" y="498590"/>
                  </a:lnTo>
                  <a:lnTo>
                    <a:pt x="1972" y="546312"/>
                  </a:lnTo>
                  <a:lnTo>
                    <a:pt x="0" y="595122"/>
                  </a:lnTo>
                  <a:lnTo>
                    <a:pt x="1972" y="643931"/>
                  </a:lnTo>
                  <a:lnTo>
                    <a:pt x="7789" y="691653"/>
                  </a:lnTo>
                  <a:lnTo>
                    <a:pt x="17295" y="738136"/>
                  </a:lnTo>
                  <a:lnTo>
                    <a:pt x="30339" y="783226"/>
                  </a:lnTo>
                  <a:lnTo>
                    <a:pt x="46767" y="826770"/>
                  </a:lnTo>
                  <a:lnTo>
                    <a:pt x="66426" y="868614"/>
                  </a:lnTo>
                  <a:lnTo>
                    <a:pt x="89163" y="908606"/>
                  </a:lnTo>
                  <a:lnTo>
                    <a:pt x="114824" y="946592"/>
                  </a:lnTo>
                  <a:lnTo>
                    <a:pt x="143256" y="982420"/>
                  </a:lnTo>
                  <a:lnTo>
                    <a:pt x="174307" y="1015936"/>
                  </a:lnTo>
                  <a:lnTo>
                    <a:pt x="207823" y="1046987"/>
                  </a:lnTo>
                  <a:lnTo>
                    <a:pt x="243651" y="1075419"/>
                  </a:lnTo>
                  <a:lnTo>
                    <a:pt x="281637" y="1101080"/>
                  </a:lnTo>
                  <a:lnTo>
                    <a:pt x="321629" y="1123817"/>
                  </a:lnTo>
                  <a:lnTo>
                    <a:pt x="363473" y="1143476"/>
                  </a:lnTo>
                  <a:lnTo>
                    <a:pt x="407017" y="1159904"/>
                  </a:lnTo>
                  <a:lnTo>
                    <a:pt x="452107" y="1172948"/>
                  </a:lnTo>
                  <a:lnTo>
                    <a:pt x="498590" y="1182454"/>
                  </a:lnTo>
                  <a:lnTo>
                    <a:pt x="546312" y="1188271"/>
                  </a:lnTo>
                  <a:lnTo>
                    <a:pt x="595122" y="1190244"/>
                  </a:lnTo>
                  <a:lnTo>
                    <a:pt x="643931" y="1188271"/>
                  </a:lnTo>
                  <a:lnTo>
                    <a:pt x="691653" y="1182454"/>
                  </a:lnTo>
                  <a:lnTo>
                    <a:pt x="738136" y="1172948"/>
                  </a:lnTo>
                  <a:lnTo>
                    <a:pt x="783226" y="1159904"/>
                  </a:lnTo>
                  <a:lnTo>
                    <a:pt x="826769" y="1143476"/>
                  </a:lnTo>
                  <a:lnTo>
                    <a:pt x="868614" y="1123817"/>
                  </a:lnTo>
                  <a:lnTo>
                    <a:pt x="908606" y="1101080"/>
                  </a:lnTo>
                  <a:lnTo>
                    <a:pt x="946592" y="1075419"/>
                  </a:lnTo>
                  <a:lnTo>
                    <a:pt x="982420" y="1046987"/>
                  </a:lnTo>
                  <a:lnTo>
                    <a:pt x="1015936" y="1015936"/>
                  </a:lnTo>
                  <a:lnTo>
                    <a:pt x="1046987" y="982420"/>
                  </a:lnTo>
                  <a:lnTo>
                    <a:pt x="1075419" y="946592"/>
                  </a:lnTo>
                  <a:lnTo>
                    <a:pt x="1101080" y="908606"/>
                  </a:lnTo>
                  <a:lnTo>
                    <a:pt x="1123817" y="868614"/>
                  </a:lnTo>
                  <a:lnTo>
                    <a:pt x="1143476" y="826770"/>
                  </a:lnTo>
                  <a:lnTo>
                    <a:pt x="1159904" y="783226"/>
                  </a:lnTo>
                  <a:lnTo>
                    <a:pt x="1172948" y="738136"/>
                  </a:lnTo>
                  <a:lnTo>
                    <a:pt x="1182454" y="691653"/>
                  </a:lnTo>
                  <a:lnTo>
                    <a:pt x="1188271" y="643931"/>
                  </a:lnTo>
                  <a:lnTo>
                    <a:pt x="1190244" y="595122"/>
                  </a:lnTo>
                  <a:lnTo>
                    <a:pt x="1188271" y="546312"/>
                  </a:lnTo>
                  <a:lnTo>
                    <a:pt x="1182454" y="498590"/>
                  </a:lnTo>
                  <a:lnTo>
                    <a:pt x="1172948" y="452107"/>
                  </a:lnTo>
                  <a:lnTo>
                    <a:pt x="1159904" y="407017"/>
                  </a:lnTo>
                  <a:lnTo>
                    <a:pt x="1143476" y="363474"/>
                  </a:lnTo>
                  <a:lnTo>
                    <a:pt x="1123817" y="321629"/>
                  </a:lnTo>
                  <a:lnTo>
                    <a:pt x="1101080" y="281637"/>
                  </a:lnTo>
                  <a:lnTo>
                    <a:pt x="1075419" y="243651"/>
                  </a:lnTo>
                  <a:lnTo>
                    <a:pt x="1046987" y="207823"/>
                  </a:lnTo>
                  <a:lnTo>
                    <a:pt x="1015936" y="174307"/>
                  </a:lnTo>
                  <a:lnTo>
                    <a:pt x="982420" y="143256"/>
                  </a:lnTo>
                  <a:lnTo>
                    <a:pt x="946592" y="114824"/>
                  </a:lnTo>
                  <a:lnTo>
                    <a:pt x="908606" y="89163"/>
                  </a:lnTo>
                  <a:lnTo>
                    <a:pt x="868614" y="66426"/>
                  </a:lnTo>
                  <a:lnTo>
                    <a:pt x="826769" y="46767"/>
                  </a:lnTo>
                  <a:lnTo>
                    <a:pt x="783226" y="30339"/>
                  </a:lnTo>
                  <a:lnTo>
                    <a:pt x="738136" y="17295"/>
                  </a:lnTo>
                  <a:lnTo>
                    <a:pt x="691653" y="7789"/>
                  </a:lnTo>
                  <a:lnTo>
                    <a:pt x="643931" y="1972"/>
                  </a:lnTo>
                  <a:lnTo>
                    <a:pt x="595122" y="0"/>
                  </a:lnTo>
                  <a:close/>
                </a:path>
              </a:pathLst>
            </a:custGeom>
            <a:solidFill>
              <a:srgbClr val="60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7879" y="3736086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38"/>
                  </a:lnTo>
                  <a:lnTo>
                    <a:pt x="525018" y="3044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40817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98B8B"/>
                </a:solidFill>
                <a:latin typeface="Arial"/>
                <a:cs typeface="Arial"/>
              </a:rPr>
              <a:t>Video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can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be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found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on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pic>
        <p:nvPicPr>
          <p:cNvPr id="13" name="11c. Determining Blood Type (Using EldonCard)">
            <a:hlinkClick r:id="" action="ppaction://media"/>
            <a:extLst>
              <a:ext uri="{FF2B5EF4-FFF2-40B4-BE49-F238E27FC236}">
                <a16:creationId xmlns:a16="http://schemas.microsoft.com/office/drawing/2014/main" id="{CAF16306-3BD1-8292-7F28-FCD4F2C5F5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7" y="1644586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55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599564" y="656721"/>
            <a:ext cx="89935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DONOR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BLOOD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PRODUCT </a:t>
            </a:r>
            <a:r>
              <a:rPr sz="3600" spc="-5" dirty="0">
                <a:solidFill>
                  <a:srgbClr val="000000"/>
                </a:solidFill>
              </a:rPr>
              <a:t>COLLECTION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6968" y="1808998"/>
            <a:ext cx="3493770" cy="300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0071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Collection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have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attached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(16-gauge)</a:t>
            </a:r>
            <a:endParaRPr sz="1800">
              <a:latin typeface="Arial MT"/>
              <a:cs typeface="Arial MT"/>
            </a:endParaRPr>
          </a:p>
          <a:p>
            <a:pPr marL="12700" marR="195580">
              <a:lnSpc>
                <a:spcPct val="100000"/>
              </a:lnSpc>
              <a:spcBef>
                <a:spcPts val="994"/>
              </a:spcBef>
            </a:pPr>
            <a:r>
              <a:rPr sz="1800" dirty="0">
                <a:latin typeface="Arial MT"/>
                <a:cs typeface="Arial MT"/>
              </a:rPr>
              <a:t>Lower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collection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below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level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heart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1000"/>
              </a:spcBef>
            </a:pPr>
            <a:r>
              <a:rPr sz="1800" spc="-5" dirty="0">
                <a:latin typeface="Arial MT"/>
                <a:cs typeface="Arial MT"/>
              </a:rPr>
              <a:t>Gently shake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agitate </a:t>
            </a:r>
            <a:r>
              <a:rPr sz="1800" dirty="0">
                <a:latin typeface="Arial MT"/>
                <a:cs typeface="Arial MT"/>
              </a:rPr>
              <a:t>bag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mix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citrate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anticoagulants</a:t>
            </a:r>
            <a:endParaRPr sz="1800">
              <a:latin typeface="Arial MT"/>
              <a:cs typeface="Arial MT"/>
            </a:endParaRPr>
          </a:p>
          <a:p>
            <a:pPr marL="12700" marR="859790" indent="-635">
              <a:lnSpc>
                <a:spcPct val="146100"/>
              </a:lnSpc>
              <a:spcBef>
                <a:spcPts val="10"/>
              </a:spcBef>
            </a:pPr>
            <a:r>
              <a:rPr sz="1800" dirty="0">
                <a:latin typeface="Arial MT"/>
                <a:cs typeface="Arial MT"/>
              </a:rPr>
              <a:t>Do </a:t>
            </a:r>
            <a:r>
              <a:rPr sz="1800" b="1" spc="-5" dirty="0">
                <a:latin typeface="Arial"/>
                <a:cs typeface="Arial"/>
              </a:rPr>
              <a:t>NOT </a:t>
            </a:r>
            <a:r>
              <a:rPr sz="1800" spc="-5" dirty="0">
                <a:latin typeface="Arial MT"/>
                <a:cs typeface="Arial MT"/>
              </a:rPr>
              <a:t>overfill the </a:t>
            </a:r>
            <a:r>
              <a:rPr sz="1800" dirty="0">
                <a:latin typeface="Arial MT"/>
                <a:cs typeface="Arial MT"/>
              </a:rPr>
              <a:t>bag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Clamp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tie</a:t>
            </a:r>
            <a:r>
              <a:rPr sz="1800" spc="-15" dirty="0">
                <a:latin typeface="Arial MT"/>
                <a:cs typeface="Arial MT"/>
              </a:rPr>
              <a:t> off </a:t>
            </a:r>
            <a:r>
              <a:rPr sz="1800" spc="-5" dirty="0">
                <a:latin typeface="Arial MT"/>
                <a:cs typeface="Arial MT"/>
              </a:rPr>
              <a:t>the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collection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tubing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full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81761" y="1377695"/>
            <a:ext cx="7305675" cy="4368165"/>
            <a:chOff x="381761" y="1377695"/>
            <a:chExt cx="7305675" cy="436816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82033" y="1377695"/>
              <a:ext cx="3605021" cy="360502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91286" y="5026539"/>
              <a:ext cx="6354445" cy="709930"/>
            </a:xfrm>
            <a:custGeom>
              <a:avLst/>
              <a:gdLst/>
              <a:ahLst/>
              <a:cxnLst/>
              <a:rect l="l" t="t" r="r" b="b"/>
              <a:pathLst>
                <a:path w="6354445" h="709929">
                  <a:moveTo>
                    <a:pt x="6272872" y="0"/>
                  </a:moveTo>
                  <a:lnTo>
                    <a:pt x="81445" y="0"/>
                  </a:lnTo>
                  <a:lnTo>
                    <a:pt x="49741" y="6400"/>
                  </a:lnTo>
                  <a:lnTo>
                    <a:pt x="23853" y="23853"/>
                  </a:lnTo>
                  <a:lnTo>
                    <a:pt x="6400" y="49741"/>
                  </a:lnTo>
                  <a:lnTo>
                    <a:pt x="0" y="81445"/>
                  </a:lnTo>
                  <a:lnTo>
                    <a:pt x="0" y="627964"/>
                  </a:lnTo>
                  <a:lnTo>
                    <a:pt x="6400" y="659669"/>
                  </a:lnTo>
                  <a:lnTo>
                    <a:pt x="23853" y="685561"/>
                  </a:lnTo>
                  <a:lnTo>
                    <a:pt x="49741" y="703020"/>
                  </a:lnTo>
                  <a:lnTo>
                    <a:pt x="81445" y="709422"/>
                  </a:lnTo>
                  <a:lnTo>
                    <a:pt x="6272872" y="709422"/>
                  </a:lnTo>
                  <a:lnTo>
                    <a:pt x="6304576" y="703020"/>
                  </a:lnTo>
                  <a:lnTo>
                    <a:pt x="6330464" y="685561"/>
                  </a:lnTo>
                  <a:lnTo>
                    <a:pt x="6347917" y="659669"/>
                  </a:lnTo>
                  <a:lnTo>
                    <a:pt x="6354318" y="627964"/>
                  </a:lnTo>
                  <a:lnTo>
                    <a:pt x="6354318" y="81445"/>
                  </a:lnTo>
                  <a:lnTo>
                    <a:pt x="6347917" y="49741"/>
                  </a:lnTo>
                  <a:lnTo>
                    <a:pt x="6330464" y="23853"/>
                  </a:lnTo>
                  <a:lnTo>
                    <a:pt x="6304576" y="6400"/>
                  </a:lnTo>
                  <a:lnTo>
                    <a:pt x="6272872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91286" y="5026539"/>
              <a:ext cx="6354445" cy="709930"/>
            </a:xfrm>
            <a:custGeom>
              <a:avLst/>
              <a:gdLst/>
              <a:ahLst/>
              <a:cxnLst/>
              <a:rect l="l" t="t" r="r" b="b"/>
              <a:pathLst>
                <a:path w="6354445" h="709929">
                  <a:moveTo>
                    <a:pt x="0" y="81445"/>
                  </a:moveTo>
                  <a:lnTo>
                    <a:pt x="6400" y="49741"/>
                  </a:lnTo>
                  <a:lnTo>
                    <a:pt x="23853" y="23853"/>
                  </a:lnTo>
                  <a:lnTo>
                    <a:pt x="49741" y="6400"/>
                  </a:lnTo>
                  <a:lnTo>
                    <a:pt x="81445" y="0"/>
                  </a:lnTo>
                  <a:lnTo>
                    <a:pt x="6272872" y="0"/>
                  </a:lnTo>
                  <a:lnTo>
                    <a:pt x="6304576" y="6400"/>
                  </a:lnTo>
                  <a:lnTo>
                    <a:pt x="6330464" y="23853"/>
                  </a:lnTo>
                  <a:lnTo>
                    <a:pt x="6347917" y="49741"/>
                  </a:lnTo>
                  <a:lnTo>
                    <a:pt x="6354318" y="81445"/>
                  </a:lnTo>
                  <a:lnTo>
                    <a:pt x="6354318" y="627964"/>
                  </a:lnTo>
                  <a:lnTo>
                    <a:pt x="6347917" y="659669"/>
                  </a:lnTo>
                  <a:lnTo>
                    <a:pt x="6330464" y="685561"/>
                  </a:lnTo>
                  <a:lnTo>
                    <a:pt x="6304576" y="703020"/>
                  </a:lnTo>
                  <a:lnTo>
                    <a:pt x="6272872" y="709422"/>
                  </a:lnTo>
                  <a:lnTo>
                    <a:pt x="81445" y="709422"/>
                  </a:lnTo>
                  <a:lnTo>
                    <a:pt x="49741" y="703020"/>
                  </a:lnTo>
                  <a:lnTo>
                    <a:pt x="23853" y="685561"/>
                  </a:lnTo>
                  <a:lnTo>
                    <a:pt x="6400" y="659669"/>
                  </a:lnTo>
                  <a:lnTo>
                    <a:pt x="0" y="627964"/>
                  </a:lnTo>
                  <a:lnTo>
                    <a:pt x="0" y="81445"/>
                  </a:lnTo>
                  <a:close/>
                </a:path>
              </a:pathLst>
            </a:custGeom>
            <a:ln w="1905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073227" y="5117008"/>
            <a:ext cx="5414645" cy="50800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880"/>
              </a:lnSpc>
              <a:spcBef>
                <a:spcPts val="195"/>
              </a:spcBef>
            </a:pPr>
            <a:r>
              <a:rPr sz="1600" spc="-5" dirty="0">
                <a:latin typeface="Arial MT"/>
                <a:cs typeface="Arial MT"/>
              </a:rPr>
              <a:t>Donors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experience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mild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decline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oxygen-carrying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20" dirty="0">
                <a:latin typeface="Arial MT"/>
                <a:cs typeface="Arial MT"/>
              </a:rPr>
              <a:t>capacity,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but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no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decrease in performance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cognitive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function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93648" y="1823078"/>
            <a:ext cx="484505" cy="3738245"/>
            <a:chOff x="493648" y="1823078"/>
            <a:chExt cx="484505" cy="3738245"/>
          </a:xfrm>
        </p:grpSpPr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9777" y="5153405"/>
              <a:ext cx="467867" cy="40765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44448" y="1823078"/>
              <a:ext cx="0" cy="560705"/>
            </a:xfrm>
            <a:custGeom>
              <a:avLst/>
              <a:gdLst/>
              <a:ahLst/>
              <a:cxnLst/>
              <a:rect l="l" t="t" r="r" b="b"/>
              <a:pathLst>
                <a:path h="560705">
                  <a:moveTo>
                    <a:pt x="0" y="560476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44448" y="2496686"/>
              <a:ext cx="0" cy="560705"/>
            </a:xfrm>
            <a:custGeom>
              <a:avLst/>
              <a:gdLst/>
              <a:ahLst/>
              <a:cxnLst/>
              <a:rect l="l" t="t" r="r" b="b"/>
              <a:pathLst>
                <a:path h="560705">
                  <a:moveTo>
                    <a:pt x="0" y="560476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44448" y="3170294"/>
              <a:ext cx="0" cy="560705"/>
            </a:xfrm>
            <a:custGeom>
              <a:avLst/>
              <a:gdLst/>
              <a:ahLst/>
              <a:cxnLst/>
              <a:rect l="l" t="t" r="r" b="b"/>
              <a:pathLst>
                <a:path h="560704">
                  <a:moveTo>
                    <a:pt x="0" y="560476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44448" y="3856863"/>
              <a:ext cx="0" cy="274320"/>
            </a:xfrm>
            <a:custGeom>
              <a:avLst/>
              <a:gdLst/>
              <a:ahLst/>
              <a:cxnLst/>
              <a:rect l="l" t="t" r="r" b="b"/>
              <a:pathLst>
                <a:path h="274320">
                  <a:moveTo>
                    <a:pt x="0" y="274319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44448" y="4249286"/>
              <a:ext cx="0" cy="560705"/>
            </a:xfrm>
            <a:custGeom>
              <a:avLst/>
              <a:gdLst/>
              <a:ahLst/>
              <a:cxnLst/>
              <a:rect l="l" t="t" r="r" b="b"/>
              <a:pathLst>
                <a:path h="560704">
                  <a:moveTo>
                    <a:pt x="0" y="560476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0" name="object 2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051558" y="838542"/>
            <a:ext cx="3772179" cy="3203282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469378" y="1361748"/>
            <a:ext cx="396049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latin typeface="Arial MT"/>
                <a:cs typeface="Arial MT"/>
              </a:rPr>
              <a:t>Main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blood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product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considerations: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982077" y="3711794"/>
            <a:ext cx="31026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latin typeface="Arial MT"/>
                <a:cs typeface="Arial MT"/>
              </a:rPr>
              <a:t>Field Expedient methods to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determine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bag is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full: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47229" y="4372212"/>
            <a:ext cx="3100070" cy="1976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26415">
              <a:lnSpc>
                <a:spcPct val="127800"/>
              </a:lnSpc>
              <a:spcBef>
                <a:spcPts val="95"/>
              </a:spcBef>
            </a:pPr>
            <a:r>
              <a:rPr sz="1800" spc="-5" dirty="0">
                <a:latin typeface="Arial MT"/>
                <a:cs typeface="Arial MT"/>
              </a:rPr>
              <a:t>6.5-inch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beaded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cable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6.5-inch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zip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tie</a:t>
            </a:r>
            <a:endParaRPr sz="1800">
              <a:latin typeface="Arial MT"/>
              <a:cs typeface="Arial MT"/>
            </a:endParaRPr>
          </a:p>
          <a:p>
            <a:pPr marL="12700" marR="170180">
              <a:lnSpc>
                <a:spcPct val="100000"/>
              </a:lnSpc>
              <a:spcBef>
                <a:spcPts val="600"/>
              </a:spcBef>
            </a:pPr>
            <a:r>
              <a:rPr sz="1800" spc="-5" dirty="0">
                <a:latin typeface="Arial MT"/>
                <a:cs typeface="Arial MT"/>
              </a:rPr>
              <a:t>Fold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clamp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bottom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1-1½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inches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bag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z="1800" spc="-5" dirty="0">
                <a:latin typeface="Arial MT"/>
                <a:cs typeface="Arial MT"/>
              </a:rPr>
              <a:t>Parachute </a:t>
            </a:r>
            <a:r>
              <a:rPr sz="1800" dirty="0">
                <a:latin typeface="Arial MT"/>
                <a:cs typeface="Arial MT"/>
              </a:rPr>
              <a:t>550 cord cut at 10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inches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wrapped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around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center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093582" y="4476369"/>
            <a:ext cx="0" cy="274320"/>
          </a:xfrm>
          <a:custGeom>
            <a:avLst/>
            <a:gdLst/>
            <a:ahLst/>
            <a:cxnLst/>
            <a:rect l="l" t="t" r="r" b="b"/>
            <a:pathLst>
              <a:path h="274320">
                <a:moveTo>
                  <a:pt x="0" y="27431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093582" y="4832984"/>
            <a:ext cx="0" cy="274320"/>
          </a:xfrm>
          <a:custGeom>
            <a:avLst/>
            <a:gdLst/>
            <a:ahLst/>
            <a:cxnLst/>
            <a:rect l="l" t="t" r="r" b="b"/>
            <a:pathLst>
              <a:path h="274320">
                <a:moveTo>
                  <a:pt x="0" y="27431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093582" y="5197223"/>
            <a:ext cx="0" cy="513715"/>
          </a:xfrm>
          <a:custGeom>
            <a:avLst/>
            <a:gdLst/>
            <a:ahLst/>
            <a:cxnLst/>
            <a:rect l="l" t="t" r="r" b="b"/>
            <a:pathLst>
              <a:path h="513714">
                <a:moveTo>
                  <a:pt x="0" y="513245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7" name="object 27"/>
          <p:cNvGrpSpPr/>
          <p:nvPr/>
        </p:nvGrpSpPr>
        <p:grpSpPr>
          <a:xfrm>
            <a:off x="249936" y="5976371"/>
            <a:ext cx="3442970" cy="639445"/>
            <a:chOff x="249936" y="5976371"/>
            <a:chExt cx="3442970" cy="639445"/>
          </a:xfrm>
        </p:grpSpPr>
        <p:sp>
          <p:nvSpPr>
            <p:cNvPr id="28" name="object 28"/>
            <p:cNvSpPr/>
            <p:nvPr/>
          </p:nvSpPr>
          <p:spPr>
            <a:xfrm>
              <a:off x="259461" y="5985896"/>
              <a:ext cx="3423920" cy="620395"/>
            </a:xfrm>
            <a:custGeom>
              <a:avLst/>
              <a:gdLst/>
              <a:ahLst/>
              <a:cxnLst/>
              <a:rect l="l" t="t" r="r" b="b"/>
              <a:pathLst>
                <a:path w="3423920" h="620395">
                  <a:moveTo>
                    <a:pt x="3352457" y="0"/>
                  </a:moveTo>
                  <a:lnTo>
                    <a:pt x="71208" y="0"/>
                  </a:lnTo>
                  <a:lnTo>
                    <a:pt x="43494" y="5595"/>
                  </a:lnTo>
                  <a:lnTo>
                    <a:pt x="20859" y="20854"/>
                  </a:lnTo>
                  <a:lnTo>
                    <a:pt x="5597" y="43489"/>
                  </a:lnTo>
                  <a:lnTo>
                    <a:pt x="0" y="71208"/>
                  </a:lnTo>
                  <a:lnTo>
                    <a:pt x="0" y="549046"/>
                  </a:lnTo>
                  <a:lnTo>
                    <a:pt x="5597" y="576767"/>
                  </a:lnTo>
                  <a:lnTo>
                    <a:pt x="20859" y="599406"/>
                  </a:lnTo>
                  <a:lnTo>
                    <a:pt x="43494" y="614670"/>
                  </a:lnTo>
                  <a:lnTo>
                    <a:pt x="71208" y="620268"/>
                  </a:lnTo>
                  <a:lnTo>
                    <a:pt x="3352457" y="620268"/>
                  </a:lnTo>
                  <a:lnTo>
                    <a:pt x="3380171" y="614670"/>
                  </a:lnTo>
                  <a:lnTo>
                    <a:pt x="3402806" y="599406"/>
                  </a:lnTo>
                  <a:lnTo>
                    <a:pt x="3418068" y="576767"/>
                  </a:lnTo>
                  <a:lnTo>
                    <a:pt x="3423666" y="549046"/>
                  </a:lnTo>
                  <a:lnTo>
                    <a:pt x="3423666" y="71208"/>
                  </a:lnTo>
                  <a:lnTo>
                    <a:pt x="3418068" y="43489"/>
                  </a:lnTo>
                  <a:lnTo>
                    <a:pt x="3402806" y="20854"/>
                  </a:lnTo>
                  <a:lnTo>
                    <a:pt x="3380171" y="5595"/>
                  </a:lnTo>
                  <a:lnTo>
                    <a:pt x="3352457" y="0"/>
                  </a:lnTo>
                  <a:close/>
                </a:path>
              </a:pathLst>
            </a:custGeom>
            <a:solidFill>
              <a:srgbClr val="A0C1E7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59461" y="5985896"/>
              <a:ext cx="3423920" cy="620395"/>
            </a:xfrm>
            <a:custGeom>
              <a:avLst/>
              <a:gdLst/>
              <a:ahLst/>
              <a:cxnLst/>
              <a:rect l="l" t="t" r="r" b="b"/>
              <a:pathLst>
                <a:path w="3423920" h="620395">
                  <a:moveTo>
                    <a:pt x="0" y="71208"/>
                  </a:moveTo>
                  <a:lnTo>
                    <a:pt x="5597" y="43489"/>
                  </a:lnTo>
                  <a:lnTo>
                    <a:pt x="20859" y="20854"/>
                  </a:lnTo>
                  <a:lnTo>
                    <a:pt x="43494" y="5595"/>
                  </a:lnTo>
                  <a:lnTo>
                    <a:pt x="71208" y="0"/>
                  </a:lnTo>
                  <a:lnTo>
                    <a:pt x="3352457" y="0"/>
                  </a:lnTo>
                  <a:lnTo>
                    <a:pt x="3380171" y="5595"/>
                  </a:lnTo>
                  <a:lnTo>
                    <a:pt x="3402806" y="20854"/>
                  </a:lnTo>
                  <a:lnTo>
                    <a:pt x="3418068" y="43489"/>
                  </a:lnTo>
                  <a:lnTo>
                    <a:pt x="3423666" y="71208"/>
                  </a:lnTo>
                  <a:lnTo>
                    <a:pt x="3423666" y="549046"/>
                  </a:lnTo>
                  <a:lnTo>
                    <a:pt x="3418068" y="576767"/>
                  </a:lnTo>
                  <a:lnTo>
                    <a:pt x="3402806" y="599406"/>
                  </a:lnTo>
                  <a:lnTo>
                    <a:pt x="3380171" y="614670"/>
                  </a:lnTo>
                  <a:lnTo>
                    <a:pt x="3352457" y="620268"/>
                  </a:lnTo>
                  <a:lnTo>
                    <a:pt x="71208" y="620268"/>
                  </a:lnTo>
                  <a:lnTo>
                    <a:pt x="43494" y="614670"/>
                  </a:lnTo>
                  <a:lnTo>
                    <a:pt x="20859" y="599406"/>
                  </a:lnTo>
                  <a:lnTo>
                    <a:pt x="5597" y="576767"/>
                  </a:lnTo>
                  <a:lnTo>
                    <a:pt x="0" y="549046"/>
                  </a:lnTo>
                  <a:lnTo>
                    <a:pt x="0" y="71208"/>
                  </a:lnTo>
                  <a:close/>
                </a:path>
              </a:pathLst>
            </a:custGeom>
            <a:ln w="19050">
              <a:solidFill>
                <a:srgbClr val="A0C1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976478" y="6153022"/>
            <a:ext cx="234124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C-LD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262890" y="5941326"/>
            <a:ext cx="953769" cy="916940"/>
            <a:chOff x="262890" y="5941326"/>
            <a:chExt cx="953769" cy="916940"/>
          </a:xfrm>
        </p:grpSpPr>
        <p:pic>
          <p:nvPicPr>
            <p:cNvPr id="32" name="object 3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2890" y="5941326"/>
              <a:ext cx="953261" cy="91667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57200" y="6135624"/>
              <a:ext cx="366521" cy="391667"/>
            </a:xfrm>
            <a:prstGeom prst="rect">
              <a:avLst/>
            </a:prstGeom>
          </p:spPr>
        </p:pic>
      </p:grpSp>
      <p:sp>
        <p:nvSpPr>
          <p:cNvPr id="34" name="object 34"/>
          <p:cNvSpPr/>
          <p:nvPr/>
        </p:nvSpPr>
        <p:spPr>
          <a:xfrm>
            <a:off x="8096631" y="5815967"/>
            <a:ext cx="0" cy="513715"/>
          </a:xfrm>
          <a:custGeom>
            <a:avLst/>
            <a:gdLst/>
            <a:ahLst/>
            <a:cxnLst/>
            <a:rect l="l" t="t" r="r" b="b"/>
            <a:pathLst>
              <a:path h="513714">
                <a:moveTo>
                  <a:pt x="0" y="513245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7" name="object 3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8060435" y="5833111"/>
            <a:ext cx="3115310" cy="640080"/>
            <a:chOff x="8060435" y="5833111"/>
            <a:chExt cx="3115310" cy="640080"/>
          </a:xfrm>
        </p:grpSpPr>
        <p:sp>
          <p:nvSpPr>
            <p:cNvPr id="5" name="object 5"/>
            <p:cNvSpPr/>
            <p:nvPr/>
          </p:nvSpPr>
          <p:spPr>
            <a:xfrm>
              <a:off x="8069960" y="5842636"/>
              <a:ext cx="3096260" cy="621030"/>
            </a:xfrm>
            <a:custGeom>
              <a:avLst/>
              <a:gdLst/>
              <a:ahLst/>
              <a:cxnLst/>
              <a:rect l="l" t="t" r="r" b="b"/>
              <a:pathLst>
                <a:path w="3096259" h="621029">
                  <a:moveTo>
                    <a:pt x="3024708" y="0"/>
                  </a:moveTo>
                  <a:lnTo>
                    <a:pt x="71297" y="0"/>
                  </a:lnTo>
                  <a:lnTo>
                    <a:pt x="43542" y="5602"/>
                  </a:lnTo>
                  <a:lnTo>
                    <a:pt x="20880" y="20880"/>
                  </a:lnTo>
                  <a:lnTo>
                    <a:pt x="5602" y="43542"/>
                  </a:lnTo>
                  <a:lnTo>
                    <a:pt x="0" y="71297"/>
                  </a:lnTo>
                  <a:lnTo>
                    <a:pt x="0" y="549732"/>
                  </a:lnTo>
                  <a:lnTo>
                    <a:pt x="5602" y="577481"/>
                  </a:lnTo>
                  <a:lnTo>
                    <a:pt x="20880" y="600144"/>
                  </a:lnTo>
                  <a:lnTo>
                    <a:pt x="43542" y="615426"/>
                  </a:lnTo>
                  <a:lnTo>
                    <a:pt x="71297" y="621030"/>
                  </a:lnTo>
                  <a:lnTo>
                    <a:pt x="3024708" y="621030"/>
                  </a:lnTo>
                  <a:lnTo>
                    <a:pt x="3052457" y="615426"/>
                  </a:lnTo>
                  <a:lnTo>
                    <a:pt x="3075120" y="600144"/>
                  </a:lnTo>
                  <a:lnTo>
                    <a:pt x="3090402" y="577481"/>
                  </a:lnTo>
                  <a:lnTo>
                    <a:pt x="3096006" y="549732"/>
                  </a:lnTo>
                  <a:lnTo>
                    <a:pt x="3096006" y="71297"/>
                  </a:lnTo>
                  <a:lnTo>
                    <a:pt x="3090402" y="43542"/>
                  </a:lnTo>
                  <a:lnTo>
                    <a:pt x="3075120" y="20880"/>
                  </a:lnTo>
                  <a:lnTo>
                    <a:pt x="3052457" y="5602"/>
                  </a:lnTo>
                  <a:lnTo>
                    <a:pt x="3024708" y="0"/>
                  </a:lnTo>
                  <a:close/>
                </a:path>
              </a:pathLst>
            </a:custGeom>
            <a:solidFill>
              <a:srgbClr val="639DD3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069960" y="5842636"/>
              <a:ext cx="3096260" cy="621030"/>
            </a:xfrm>
            <a:custGeom>
              <a:avLst/>
              <a:gdLst/>
              <a:ahLst/>
              <a:cxnLst/>
              <a:rect l="l" t="t" r="r" b="b"/>
              <a:pathLst>
                <a:path w="3096259" h="621029">
                  <a:moveTo>
                    <a:pt x="0" y="71297"/>
                  </a:moveTo>
                  <a:lnTo>
                    <a:pt x="5602" y="43542"/>
                  </a:lnTo>
                  <a:lnTo>
                    <a:pt x="20880" y="20880"/>
                  </a:lnTo>
                  <a:lnTo>
                    <a:pt x="43542" y="5602"/>
                  </a:lnTo>
                  <a:lnTo>
                    <a:pt x="71297" y="0"/>
                  </a:lnTo>
                  <a:lnTo>
                    <a:pt x="3024708" y="0"/>
                  </a:lnTo>
                  <a:lnTo>
                    <a:pt x="3052457" y="5602"/>
                  </a:lnTo>
                  <a:lnTo>
                    <a:pt x="3075120" y="20880"/>
                  </a:lnTo>
                  <a:lnTo>
                    <a:pt x="3090402" y="43542"/>
                  </a:lnTo>
                  <a:lnTo>
                    <a:pt x="3096006" y="71297"/>
                  </a:lnTo>
                  <a:lnTo>
                    <a:pt x="3096006" y="549732"/>
                  </a:lnTo>
                  <a:lnTo>
                    <a:pt x="3090402" y="577481"/>
                  </a:lnTo>
                  <a:lnTo>
                    <a:pt x="3075120" y="600144"/>
                  </a:lnTo>
                  <a:lnTo>
                    <a:pt x="3052457" y="615426"/>
                  </a:lnTo>
                  <a:lnTo>
                    <a:pt x="3024708" y="621030"/>
                  </a:lnTo>
                  <a:lnTo>
                    <a:pt x="71297" y="621030"/>
                  </a:lnTo>
                  <a:lnTo>
                    <a:pt x="43542" y="615426"/>
                  </a:lnTo>
                  <a:lnTo>
                    <a:pt x="20880" y="600144"/>
                  </a:lnTo>
                  <a:lnTo>
                    <a:pt x="5602" y="577481"/>
                  </a:lnTo>
                  <a:lnTo>
                    <a:pt x="0" y="549732"/>
                  </a:lnTo>
                  <a:lnTo>
                    <a:pt x="0" y="71297"/>
                  </a:lnTo>
                  <a:close/>
                </a:path>
              </a:pathLst>
            </a:custGeom>
            <a:ln w="19050">
              <a:solidFill>
                <a:srgbClr val="639D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787291" y="6010321"/>
            <a:ext cx="221742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B-R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074152" y="5798819"/>
            <a:ext cx="952500" cy="978535"/>
            <a:chOff x="8074152" y="5798819"/>
            <a:chExt cx="952500" cy="97853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74152" y="5798819"/>
              <a:ext cx="952500" cy="97838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268461" y="5993129"/>
              <a:ext cx="365759" cy="391667"/>
            </a:xfrm>
            <a:prstGeom prst="rect">
              <a:avLst/>
            </a:prstGeom>
          </p:spPr>
        </p:pic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86162" y="670396"/>
            <a:ext cx="1122108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2133600">
              <a:lnSpc>
                <a:spcPts val="3890"/>
              </a:lnSpc>
              <a:spcBef>
                <a:spcPts val="585"/>
              </a:spcBef>
            </a:pPr>
            <a:r>
              <a:rPr sz="3600" spc="-5" dirty="0">
                <a:solidFill>
                  <a:srgbClr val="BB8542"/>
                </a:solidFill>
              </a:rPr>
              <a:t>TRANSFUSION </a:t>
            </a:r>
            <a:r>
              <a:rPr sz="3600" spc="-25" dirty="0">
                <a:solidFill>
                  <a:srgbClr val="BB8542"/>
                </a:solidFill>
              </a:rPr>
              <a:t>COMPLICATION </a:t>
            </a:r>
            <a:r>
              <a:rPr sz="3600" spc="-20" dirty="0">
                <a:solidFill>
                  <a:srgbClr val="BB8542"/>
                </a:solidFill>
              </a:rPr>
              <a:t> </a:t>
            </a:r>
            <a:r>
              <a:rPr sz="3600" spc="-20" dirty="0">
                <a:solidFill>
                  <a:srgbClr val="000000"/>
                </a:solidFill>
              </a:rPr>
              <a:t>IDENTIFICATION</a:t>
            </a:r>
            <a:r>
              <a:rPr sz="3600" spc="-16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AND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MANAGEMENT</a:t>
            </a:r>
            <a:r>
              <a:rPr sz="3600" spc="-25" dirty="0">
                <a:solidFill>
                  <a:srgbClr val="000000"/>
                </a:solidFill>
              </a:rPr>
              <a:t> </a:t>
            </a:r>
            <a:r>
              <a:rPr sz="3600" spc="-30" dirty="0">
                <a:solidFill>
                  <a:srgbClr val="000000"/>
                </a:solidFill>
              </a:rPr>
              <a:t>STRATEGIES</a:t>
            </a:r>
            <a:endParaRPr sz="3600"/>
          </a:p>
        </p:txBody>
      </p:sp>
      <p:sp>
        <p:nvSpPr>
          <p:cNvPr id="12" name="object 12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03326" y="1770605"/>
            <a:ext cx="85496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Arial MT"/>
                <a:cs typeface="Arial MT"/>
              </a:rPr>
              <a:t>Monitor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all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transfusions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 complication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adverse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reactions: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434949" y="2247662"/>
            <a:ext cx="400304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Acute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hemolysis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–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rupture</a:t>
            </a:r>
            <a:r>
              <a:rPr sz="1800" b="1" spc="-1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of </a:t>
            </a:r>
            <a:r>
              <a:rPr sz="1800" b="1" dirty="0">
                <a:latin typeface="Arial"/>
                <a:cs typeface="Arial"/>
              </a:rPr>
              <a:t>RBCs</a:t>
            </a:r>
            <a:endParaRPr sz="1800">
              <a:latin typeface="Arial"/>
              <a:cs typeface="Arial"/>
            </a:endParaRPr>
          </a:p>
          <a:p>
            <a:pPr marL="12700" marR="91948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Flank, chest, </a:t>
            </a:r>
            <a:r>
              <a:rPr sz="1800" dirty="0">
                <a:latin typeface="Arial MT"/>
                <a:cs typeface="Arial MT"/>
              </a:rPr>
              <a:t>arm or </a:t>
            </a:r>
            <a:r>
              <a:rPr sz="1800" spc="-5" dirty="0">
                <a:latin typeface="Arial MT"/>
                <a:cs typeface="Arial MT"/>
              </a:rPr>
              <a:t>back </a:t>
            </a:r>
            <a:r>
              <a:rPr sz="1800" dirty="0">
                <a:latin typeface="Arial MT"/>
                <a:cs typeface="Arial MT"/>
              </a:rPr>
              <a:t>pain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Fever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Disseminated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intravascular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coagulation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Early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sign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–</a:t>
            </a:r>
            <a:r>
              <a:rPr sz="1800" spc="-5" dirty="0">
                <a:latin typeface="Arial MT"/>
                <a:cs typeface="Arial MT"/>
              </a:rPr>
              <a:t> nausea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94156" y="2302377"/>
            <a:ext cx="0" cy="1040765"/>
          </a:xfrm>
          <a:custGeom>
            <a:avLst/>
            <a:gdLst/>
            <a:ahLst/>
            <a:cxnLst/>
            <a:rect l="l" t="t" r="r" b="b"/>
            <a:pathLst>
              <a:path h="1040764">
                <a:moveTo>
                  <a:pt x="0" y="1040155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259448" y="2302385"/>
            <a:ext cx="0" cy="1296035"/>
          </a:xfrm>
          <a:custGeom>
            <a:avLst/>
            <a:gdLst/>
            <a:ahLst/>
            <a:cxnLst/>
            <a:rect l="l" t="t" r="r" b="b"/>
            <a:pathLst>
              <a:path h="1296035">
                <a:moveTo>
                  <a:pt x="0" y="1295996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69828" y="2247662"/>
            <a:ext cx="50933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Anaphylaxis</a:t>
            </a:r>
            <a:r>
              <a:rPr sz="1800" b="1" dirty="0">
                <a:latin typeface="Arial"/>
                <a:cs typeface="Arial"/>
              </a:rPr>
              <a:t> –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life-threatening</a:t>
            </a:r>
            <a:r>
              <a:rPr sz="1800" b="1" spc="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allergic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reaction</a:t>
            </a:r>
            <a:endParaRPr sz="1800">
              <a:latin typeface="Arial"/>
              <a:cs typeface="Arial"/>
            </a:endParaRPr>
          </a:p>
          <a:p>
            <a:pPr marL="12700" marR="3800475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Stridor/SOB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</a:t>
            </a:r>
            <a:r>
              <a:rPr sz="1800" spc="-5" dirty="0">
                <a:latin typeface="Arial MT"/>
                <a:cs typeface="Arial MT"/>
              </a:rPr>
              <a:t>y</a:t>
            </a:r>
            <a:r>
              <a:rPr sz="1800" dirty="0">
                <a:latin typeface="Arial MT"/>
                <a:cs typeface="Arial MT"/>
              </a:rPr>
              <a:t>po</a:t>
            </a:r>
            <a:r>
              <a:rPr sz="1800" spc="-5" dirty="0">
                <a:latin typeface="Arial MT"/>
                <a:cs typeface="Arial MT"/>
              </a:rPr>
              <a:t>t</a:t>
            </a:r>
            <a:r>
              <a:rPr sz="1800" dirty="0">
                <a:latin typeface="Arial MT"/>
                <a:cs typeface="Arial MT"/>
              </a:rPr>
              <a:t>en</a:t>
            </a:r>
            <a:r>
              <a:rPr sz="1800" spc="-5" dirty="0">
                <a:latin typeface="Arial MT"/>
                <a:cs typeface="Arial MT"/>
              </a:rPr>
              <a:t>s</a:t>
            </a:r>
            <a:r>
              <a:rPr sz="1800" dirty="0">
                <a:latin typeface="Arial MT"/>
                <a:cs typeface="Arial MT"/>
              </a:rPr>
              <a:t>ion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Early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signs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–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i="1" spc="-5" dirty="0">
                <a:latin typeface="Arial"/>
                <a:cs typeface="Arial"/>
              </a:rPr>
              <a:t>hives,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itching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37749" y="3899960"/>
            <a:ext cx="3392804" cy="235712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298450" indent="-286385">
              <a:lnSpc>
                <a:spcPct val="100000"/>
              </a:lnSpc>
              <a:spcBef>
                <a:spcPts val="700"/>
              </a:spcBef>
              <a:buClr>
                <a:srgbClr val="BB8542"/>
              </a:buClr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latin typeface="Arial MT"/>
                <a:cs typeface="Arial MT"/>
              </a:rPr>
              <a:t>Initiate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NS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LR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infusion</a:t>
            </a:r>
            <a:endParaRPr sz="1600">
              <a:latin typeface="Arial MT"/>
              <a:cs typeface="Arial MT"/>
            </a:endParaRPr>
          </a:p>
          <a:p>
            <a:pPr marL="298450" indent="-286385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latin typeface="Arial MT"/>
                <a:cs typeface="Arial MT"/>
              </a:rPr>
              <a:t>0.3 ml 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1:1000 epinephrine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IM</a:t>
            </a:r>
            <a:endParaRPr sz="1600">
              <a:latin typeface="Arial MT"/>
              <a:cs typeface="Arial MT"/>
            </a:endParaRPr>
          </a:p>
          <a:p>
            <a:pPr marL="298450" marR="69215" indent="-28575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latin typeface="Arial MT"/>
                <a:cs typeface="Arial MT"/>
              </a:rPr>
              <a:t>25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mg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diphenhydramine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IM,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IO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slow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IV push</a:t>
            </a:r>
            <a:endParaRPr sz="1600">
              <a:latin typeface="Arial MT"/>
              <a:cs typeface="Arial MT"/>
            </a:endParaRPr>
          </a:p>
          <a:p>
            <a:pPr marL="298450" marR="118745" indent="-286385">
              <a:lnSpc>
                <a:spcPct val="100000"/>
              </a:lnSpc>
              <a:spcBef>
                <a:spcPts val="595"/>
              </a:spcBef>
              <a:buClr>
                <a:srgbClr val="BB8542"/>
              </a:buClr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latin typeface="Arial MT"/>
                <a:cs typeface="Arial MT"/>
              </a:rPr>
              <a:t>If available, consider 10-40 mg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methylprednisolone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slow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IV push</a:t>
            </a:r>
            <a:endParaRPr sz="1600">
              <a:latin typeface="Arial MT"/>
              <a:cs typeface="Arial MT"/>
            </a:endParaRPr>
          </a:p>
          <a:p>
            <a:pPr marL="298450" marR="5080" indent="-286385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latin typeface="Arial MT"/>
                <a:cs typeface="Arial MT"/>
              </a:rPr>
              <a:t>Immediately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find another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compatible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donor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0776" y="3579967"/>
            <a:ext cx="23545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STOP</a:t>
            </a:r>
            <a:r>
              <a:rPr sz="1800" b="1" spc="-8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TRANSFUSION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390009" y="3566173"/>
            <a:ext cx="418465" cy="419100"/>
            <a:chOff x="390009" y="3566173"/>
            <a:chExt cx="418465" cy="419100"/>
          </a:xfrm>
        </p:grpSpPr>
        <p:sp>
          <p:nvSpPr>
            <p:cNvPr id="22" name="object 22"/>
            <p:cNvSpPr/>
            <p:nvPr/>
          </p:nvSpPr>
          <p:spPr>
            <a:xfrm>
              <a:off x="410341" y="3586505"/>
              <a:ext cx="377825" cy="378460"/>
            </a:xfrm>
            <a:custGeom>
              <a:avLst/>
              <a:gdLst/>
              <a:ahLst/>
              <a:cxnLst/>
              <a:rect l="l" t="t" r="r" b="b"/>
              <a:pathLst>
                <a:path w="377825" h="378460">
                  <a:moveTo>
                    <a:pt x="377630" y="189142"/>
                  </a:moveTo>
                  <a:lnTo>
                    <a:pt x="370884" y="239421"/>
                  </a:lnTo>
                  <a:lnTo>
                    <a:pt x="351849" y="284602"/>
                  </a:lnTo>
                  <a:lnTo>
                    <a:pt x="322324" y="322883"/>
                  </a:lnTo>
                  <a:lnTo>
                    <a:pt x="284109" y="352460"/>
                  </a:lnTo>
                  <a:lnTo>
                    <a:pt x="239006" y="371528"/>
                  </a:lnTo>
                  <a:lnTo>
                    <a:pt x="188815" y="378285"/>
                  </a:lnTo>
                  <a:lnTo>
                    <a:pt x="138623" y="371528"/>
                  </a:lnTo>
                  <a:lnTo>
                    <a:pt x="93520" y="352460"/>
                  </a:lnTo>
                  <a:lnTo>
                    <a:pt x="55305" y="322883"/>
                  </a:lnTo>
                  <a:lnTo>
                    <a:pt x="25780" y="284602"/>
                  </a:lnTo>
                  <a:lnTo>
                    <a:pt x="6745" y="239421"/>
                  </a:lnTo>
                  <a:lnTo>
                    <a:pt x="0" y="189142"/>
                  </a:lnTo>
                  <a:lnTo>
                    <a:pt x="6745" y="138864"/>
                  </a:lnTo>
                  <a:lnTo>
                    <a:pt x="25780" y="93682"/>
                  </a:lnTo>
                  <a:lnTo>
                    <a:pt x="55305" y="55401"/>
                  </a:lnTo>
                  <a:lnTo>
                    <a:pt x="93520" y="25825"/>
                  </a:lnTo>
                  <a:lnTo>
                    <a:pt x="138623" y="6756"/>
                  </a:lnTo>
                  <a:lnTo>
                    <a:pt x="188815" y="0"/>
                  </a:lnTo>
                  <a:lnTo>
                    <a:pt x="239006" y="6756"/>
                  </a:lnTo>
                  <a:lnTo>
                    <a:pt x="284109" y="25825"/>
                  </a:lnTo>
                  <a:lnTo>
                    <a:pt x="322324" y="55401"/>
                  </a:lnTo>
                  <a:lnTo>
                    <a:pt x="351849" y="93682"/>
                  </a:lnTo>
                  <a:lnTo>
                    <a:pt x="370884" y="138864"/>
                  </a:lnTo>
                  <a:lnTo>
                    <a:pt x="377630" y="189142"/>
                  </a:lnTo>
                  <a:close/>
                </a:path>
              </a:pathLst>
            </a:custGeom>
            <a:ln w="40663">
              <a:solidFill>
                <a:srgbClr val="A3091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75863" y="3652140"/>
              <a:ext cx="247015" cy="247015"/>
            </a:xfrm>
            <a:custGeom>
              <a:avLst/>
              <a:gdLst/>
              <a:ahLst/>
              <a:cxnLst/>
              <a:rect l="l" t="t" r="r" b="b"/>
              <a:pathLst>
                <a:path w="247015" h="247014">
                  <a:moveTo>
                    <a:pt x="0" y="247014"/>
                  </a:moveTo>
                  <a:lnTo>
                    <a:pt x="0" y="247014"/>
                  </a:lnTo>
                  <a:lnTo>
                    <a:pt x="246586" y="0"/>
                  </a:lnTo>
                </a:path>
              </a:pathLst>
            </a:custGeom>
            <a:ln w="40663">
              <a:solidFill>
                <a:srgbClr val="A3091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6750951" y="4155914"/>
            <a:ext cx="4126229" cy="14732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297815" indent="-285750">
              <a:lnSpc>
                <a:spcPct val="100000"/>
              </a:lnSpc>
              <a:spcBef>
                <a:spcPts val="700"/>
              </a:spcBef>
              <a:buClr>
                <a:srgbClr val="BB854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5" dirty="0">
                <a:latin typeface="Arial MT"/>
                <a:cs typeface="Arial MT"/>
              </a:rPr>
              <a:t>Initiate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NS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LR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infusion</a:t>
            </a:r>
            <a:endParaRPr sz="1600">
              <a:latin typeface="Arial MT"/>
              <a:cs typeface="Arial MT"/>
            </a:endParaRPr>
          </a:p>
          <a:p>
            <a:pPr marL="297815" marR="1133475" indent="-28575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5" dirty="0">
                <a:latin typeface="Arial MT"/>
                <a:cs typeface="Arial MT"/>
              </a:rPr>
              <a:t>25 mg of diphenhydramine IM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slow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IV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push</a:t>
            </a:r>
            <a:endParaRPr sz="1600">
              <a:latin typeface="Arial MT"/>
              <a:cs typeface="Arial MT"/>
            </a:endParaRPr>
          </a:p>
          <a:p>
            <a:pPr marL="298450" marR="5080" indent="-286385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Font typeface="Wingdings"/>
              <a:buChar char=""/>
              <a:tabLst>
                <a:tab pos="298450" algn="l"/>
                <a:tab pos="299085" algn="l"/>
              </a:tabLst>
            </a:pPr>
            <a:r>
              <a:rPr sz="1600" spc="-5" dirty="0">
                <a:latin typeface="Arial MT"/>
                <a:cs typeface="Arial MT"/>
              </a:rPr>
              <a:t>Immediately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find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another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compatible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blood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donor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734155" y="3857754"/>
            <a:ext cx="23545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STOP</a:t>
            </a:r>
            <a:r>
              <a:rPr sz="1800" b="1" spc="-8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TRANSFUSION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26" name="object 2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781795" y="3342132"/>
            <a:ext cx="2154172" cy="1699259"/>
          </a:xfrm>
          <a:prstGeom prst="rect">
            <a:avLst/>
          </a:prstGeom>
        </p:spPr>
      </p:pic>
      <p:grpSp>
        <p:nvGrpSpPr>
          <p:cNvPr id="27" name="object 27"/>
          <p:cNvGrpSpPr/>
          <p:nvPr/>
        </p:nvGrpSpPr>
        <p:grpSpPr>
          <a:xfrm>
            <a:off x="4203191" y="2612135"/>
            <a:ext cx="2421890" cy="2124075"/>
            <a:chOff x="4203191" y="2612135"/>
            <a:chExt cx="2421890" cy="2124075"/>
          </a:xfrm>
        </p:grpSpPr>
        <p:pic>
          <p:nvPicPr>
            <p:cNvPr id="28" name="object 2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203191" y="2612135"/>
              <a:ext cx="2123694" cy="2123694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6225961" y="3860062"/>
              <a:ext cx="378460" cy="378460"/>
            </a:xfrm>
            <a:custGeom>
              <a:avLst/>
              <a:gdLst/>
              <a:ahLst/>
              <a:cxnLst/>
              <a:rect l="l" t="t" r="r" b="b"/>
              <a:pathLst>
                <a:path w="378459" h="378460">
                  <a:moveTo>
                    <a:pt x="378320" y="189142"/>
                  </a:moveTo>
                  <a:lnTo>
                    <a:pt x="371562" y="239421"/>
                  </a:lnTo>
                  <a:lnTo>
                    <a:pt x="352492" y="284602"/>
                  </a:lnTo>
                  <a:lnTo>
                    <a:pt x="322913" y="322883"/>
                  </a:lnTo>
                  <a:lnTo>
                    <a:pt x="284629" y="352460"/>
                  </a:lnTo>
                  <a:lnTo>
                    <a:pt x="239443" y="371528"/>
                  </a:lnTo>
                  <a:lnTo>
                    <a:pt x="189160" y="378285"/>
                  </a:lnTo>
                  <a:lnTo>
                    <a:pt x="138876" y="371528"/>
                  </a:lnTo>
                  <a:lnTo>
                    <a:pt x="93691" y="352460"/>
                  </a:lnTo>
                  <a:lnTo>
                    <a:pt x="55406" y="322883"/>
                  </a:lnTo>
                  <a:lnTo>
                    <a:pt x="25827" y="284602"/>
                  </a:lnTo>
                  <a:lnTo>
                    <a:pt x="6757" y="239421"/>
                  </a:lnTo>
                  <a:lnTo>
                    <a:pt x="0" y="189142"/>
                  </a:lnTo>
                  <a:lnTo>
                    <a:pt x="6757" y="138864"/>
                  </a:lnTo>
                  <a:lnTo>
                    <a:pt x="25827" y="93682"/>
                  </a:lnTo>
                  <a:lnTo>
                    <a:pt x="55406" y="55401"/>
                  </a:lnTo>
                  <a:lnTo>
                    <a:pt x="93691" y="25825"/>
                  </a:lnTo>
                  <a:lnTo>
                    <a:pt x="138876" y="6756"/>
                  </a:lnTo>
                  <a:lnTo>
                    <a:pt x="189160" y="0"/>
                  </a:lnTo>
                  <a:lnTo>
                    <a:pt x="239443" y="6756"/>
                  </a:lnTo>
                  <a:lnTo>
                    <a:pt x="284629" y="25825"/>
                  </a:lnTo>
                  <a:lnTo>
                    <a:pt x="322913" y="55401"/>
                  </a:lnTo>
                  <a:lnTo>
                    <a:pt x="352492" y="93682"/>
                  </a:lnTo>
                  <a:lnTo>
                    <a:pt x="371562" y="138864"/>
                  </a:lnTo>
                  <a:lnTo>
                    <a:pt x="378320" y="189142"/>
                  </a:lnTo>
                  <a:close/>
                </a:path>
              </a:pathLst>
            </a:custGeom>
            <a:ln w="40700">
              <a:solidFill>
                <a:srgbClr val="A3091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291602" y="3925697"/>
              <a:ext cx="247650" cy="247015"/>
            </a:xfrm>
            <a:custGeom>
              <a:avLst/>
              <a:gdLst/>
              <a:ahLst/>
              <a:cxnLst/>
              <a:rect l="l" t="t" r="r" b="b"/>
              <a:pathLst>
                <a:path w="247650" h="247014">
                  <a:moveTo>
                    <a:pt x="0" y="247014"/>
                  </a:moveTo>
                  <a:lnTo>
                    <a:pt x="0" y="247014"/>
                  </a:lnTo>
                  <a:lnTo>
                    <a:pt x="247037" y="0"/>
                  </a:lnTo>
                </a:path>
              </a:pathLst>
            </a:custGeom>
            <a:ln w="40700">
              <a:solidFill>
                <a:srgbClr val="A3091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296947" y="1567285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28596" y="1943713"/>
            <a:ext cx="3140075" cy="2321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60045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Adult EpiPens® deliver the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recommended 0.3 mg IM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dose</a:t>
            </a:r>
            <a:endParaRPr sz="16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800"/>
              </a:spcBef>
            </a:pPr>
            <a:r>
              <a:rPr sz="1600" spc="-5" dirty="0">
                <a:latin typeface="Arial MT"/>
                <a:cs typeface="Arial MT"/>
              </a:rPr>
              <a:t>Casualties in hemorrhagic shock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have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poor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tissue perfusion to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their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extremities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reducing the</a:t>
            </a:r>
            <a:r>
              <a:rPr sz="1600" spc="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delivery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epinephrine; use large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muscle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groups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closest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torso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(in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order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preference: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thigh </a:t>
            </a:r>
            <a:r>
              <a:rPr sz="1600" dirty="0">
                <a:latin typeface="Arial MT"/>
                <a:cs typeface="Arial MT"/>
              </a:rPr>
              <a:t>&gt; </a:t>
            </a:r>
            <a:r>
              <a:rPr sz="1600" spc="-5" dirty="0">
                <a:latin typeface="Arial MT"/>
                <a:cs typeface="Arial MT"/>
              </a:rPr>
              <a:t>deltoid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914"/>
              </a:lnSpc>
            </a:pPr>
            <a:r>
              <a:rPr sz="1600" dirty="0">
                <a:latin typeface="Arial MT"/>
                <a:cs typeface="Arial MT"/>
              </a:rPr>
              <a:t>&gt;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gluteal)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73026" y="3687104"/>
            <a:ext cx="25520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695529" y="4063532"/>
            <a:ext cx="3005455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Antihypertensives reduce the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pressor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effects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epinephrine,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thyroid hormones, antihistamines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 some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anti-arrhythmic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medications increase its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arrhythmogenic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effects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14441" y="760881"/>
            <a:ext cx="71621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BB8542"/>
                </a:solidFill>
                <a:latin typeface="Arial"/>
                <a:cs typeface="Arial"/>
              </a:rPr>
              <a:t>EPINEPHRINE</a:t>
            </a:r>
            <a:r>
              <a:rPr sz="3600" b="1" spc="-204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8915" y="1613409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10563" y="2014983"/>
            <a:ext cx="322453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0.3 mg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(1:1000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solution), repeated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every </a:t>
            </a:r>
            <a:r>
              <a:rPr sz="1600" dirty="0">
                <a:latin typeface="Arial MT"/>
                <a:cs typeface="Arial MT"/>
              </a:rPr>
              <a:t>5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10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minutes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as necessary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78915" y="2629155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10563" y="3030729"/>
            <a:ext cx="25146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IM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8915" y="3401061"/>
            <a:ext cx="15716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10563" y="3803397"/>
            <a:ext cx="332549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Emergency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treatment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anaphylaxis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allergic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reactions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78915" y="4417569"/>
            <a:ext cx="25368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32661" y="4843527"/>
            <a:ext cx="51117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Arial MT"/>
                <a:cs typeface="Arial MT"/>
              </a:rPr>
              <a:t>N</a:t>
            </a:r>
            <a:r>
              <a:rPr sz="1600" spc="-5" dirty="0">
                <a:latin typeface="Arial MT"/>
                <a:cs typeface="Arial MT"/>
              </a:rPr>
              <a:t>one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78915" y="5219955"/>
            <a:ext cx="2828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01419" y="5621529"/>
            <a:ext cx="323596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15-30 sec (IM)/20</a:t>
            </a:r>
            <a:r>
              <a:rPr sz="1600" spc="2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sec</a:t>
            </a:r>
            <a:r>
              <a:rPr sz="1600" spc="-1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to</a:t>
            </a:r>
            <a:r>
              <a:rPr sz="1600" spc="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1D1D1B"/>
                </a:solidFill>
                <a:latin typeface="Arial MT"/>
                <a:cs typeface="Arial MT"/>
              </a:rPr>
              <a:t>4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 min/5-10 </a:t>
            </a:r>
            <a:r>
              <a:rPr sz="1600" spc="-43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min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44441" y="1639031"/>
            <a:ext cx="30816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717237" y="2015459"/>
            <a:ext cx="316230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20" dirty="0">
                <a:latin typeface="Arial MT"/>
                <a:cs typeface="Arial MT"/>
              </a:rPr>
              <a:t>Anxiety,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restlessness,</a:t>
            </a:r>
            <a:r>
              <a:rPr sz="1600" spc="-15" dirty="0">
                <a:latin typeface="Arial MT"/>
                <a:cs typeface="Arial MT"/>
              </a:rPr>
              <a:t> tremor, 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weakness, dizziness, sweating,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palpitations, </a:t>
            </a:r>
            <a:r>
              <a:rPr sz="1600" spc="-20" dirty="0">
                <a:latin typeface="Arial MT"/>
                <a:cs typeface="Arial MT"/>
              </a:rPr>
              <a:t>pallor,</a:t>
            </a:r>
            <a:r>
              <a:rPr sz="1600" spc="-5" dirty="0">
                <a:latin typeface="Arial MT"/>
                <a:cs typeface="Arial MT"/>
              </a:rPr>
              <a:t> nausea and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vomiting, headache, disorientation,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 tachycardia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384667" y="1991486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84479" y="5697092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1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74573" y="4864984"/>
            <a:ext cx="3810" cy="237490"/>
          </a:xfrm>
          <a:custGeom>
            <a:avLst/>
            <a:gdLst/>
            <a:ahLst/>
            <a:cxnLst/>
            <a:rect l="l" t="t" r="r" b="b"/>
            <a:pathLst>
              <a:path w="3809" h="237489">
                <a:moveTo>
                  <a:pt x="1816" y="-50800"/>
                </a:moveTo>
                <a:lnTo>
                  <a:pt x="1816" y="287769"/>
                </a:lnTo>
              </a:path>
            </a:pathLst>
          </a:custGeom>
          <a:ln w="105232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84479" y="3037707"/>
            <a:ext cx="3810" cy="237490"/>
          </a:xfrm>
          <a:custGeom>
            <a:avLst/>
            <a:gdLst/>
            <a:ahLst/>
            <a:cxnLst/>
            <a:rect l="l" t="t" r="r" b="b"/>
            <a:pathLst>
              <a:path w="3809" h="237489">
                <a:moveTo>
                  <a:pt x="1816" y="-50800"/>
                </a:moveTo>
                <a:lnTo>
                  <a:pt x="1816" y="287769"/>
                </a:lnTo>
              </a:path>
            </a:pathLst>
          </a:custGeom>
          <a:ln w="105232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526660" y="4142613"/>
            <a:ext cx="0" cy="1371600"/>
          </a:xfrm>
          <a:custGeom>
            <a:avLst/>
            <a:gdLst/>
            <a:ahLst/>
            <a:cxnLst/>
            <a:rect l="l" t="t" r="r" b="b"/>
            <a:pathLst>
              <a:path h="1371600">
                <a:moveTo>
                  <a:pt x="0" y="13716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88288" y="2083689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88288" y="3815715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526660" y="2027301"/>
            <a:ext cx="0" cy="1188720"/>
          </a:xfrm>
          <a:custGeom>
            <a:avLst/>
            <a:gdLst/>
            <a:ahLst/>
            <a:cxnLst/>
            <a:rect l="l" t="t" r="r" b="b"/>
            <a:pathLst>
              <a:path h="1188720">
                <a:moveTo>
                  <a:pt x="0" y="118872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396096" y="2624708"/>
            <a:ext cx="0" cy="1645920"/>
          </a:xfrm>
          <a:custGeom>
            <a:avLst/>
            <a:gdLst/>
            <a:ahLst/>
            <a:cxnLst/>
            <a:rect l="l" t="t" r="r" b="b"/>
            <a:pathLst>
              <a:path h="1645920">
                <a:moveTo>
                  <a:pt x="0" y="164592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1" name="object 31"/>
          <p:cNvGrpSpPr/>
          <p:nvPr/>
        </p:nvGrpSpPr>
        <p:grpSpPr>
          <a:xfrm>
            <a:off x="8314181" y="4322064"/>
            <a:ext cx="3226435" cy="1949450"/>
            <a:chOff x="8314181" y="4322064"/>
            <a:chExt cx="3226435" cy="1949450"/>
          </a:xfrm>
        </p:grpSpPr>
        <p:pic>
          <p:nvPicPr>
            <p:cNvPr id="32" name="object 3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314181" y="4322064"/>
              <a:ext cx="1949957" cy="1949195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45039" y="4509516"/>
              <a:ext cx="1695449" cy="1694687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8" name="object 3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26</a:t>
            </a:fld>
            <a:endParaRPr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47098" y="791755"/>
            <a:ext cx="85591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DIPHENHYDRAMINE</a:t>
            </a:r>
            <a:r>
              <a:rPr sz="3600" b="1" spc="-18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0631" y="1576678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2280" y="1902053"/>
            <a:ext cx="301561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25 mg initial dose, may consider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50 mg based on clinical situation;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repeat</a:t>
            </a:r>
            <a:r>
              <a:rPr sz="1600" dirty="0">
                <a:latin typeface="Arial MT"/>
                <a:cs typeface="Arial MT"/>
              </a:rPr>
              <a:t> q</a:t>
            </a:r>
            <a:r>
              <a:rPr sz="1600" spc="-5" dirty="0">
                <a:latin typeface="Arial MT"/>
                <a:cs typeface="Arial MT"/>
              </a:rPr>
              <a:t> 4-6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prn;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max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daily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dose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300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mg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0631" y="2927705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2280" y="3304133"/>
            <a:ext cx="28873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i="1" spc="-5" dirty="0">
                <a:latin typeface="Arial"/>
                <a:cs typeface="Arial"/>
              </a:rPr>
              <a:t>IM</a:t>
            </a:r>
            <a:r>
              <a:rPr sz="1600" i="1" spc="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or</a:t>
            </a:r>
            <a:r>
              <a:rPr sz="1600" i="1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slow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IV/IO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push</a:t>
            </a:r>
            <a:r>
              <a:rPr sz="1600" i="1" spc="-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(over</a:t>
            </a:r>
            <a:r>
              <a:rPr sz="1600" i="1" spc="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one </a:t>
            </a:r>
            <a:r>
              <a:rPr sz="1600" i="1" spc="-43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minute)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0631" y="3893158"/>
            <a:ext cx="15716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2280" y="4218533"/>
            <a:ext cx="219583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Emergency treatment of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anaphylaxis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920"/>
              </a:lnSpc>
            </a:pP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allergic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reactions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34407" y="1622376"/>
            <a:ext cx="63811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41115" algn="l"/>
              </a:tabLst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	</a:t>
            </a: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56911" y="1947749"/>
            <a:ext cx="242189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10 </a:t>
            </a:r>
            <a:r>
              <a:rPr sz="1600" dirty="0">
                <a:solidFill>
                  <a:srgbClr val="1D1D1B"/>
                </a:solidFill>
                <a:latin typeface="Arial MT"/>
                <a:cs typeface="Arial MT"/>
              </a:rPr>
              <a:t>sec-20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min (IV&lt;IO&lt;IM)/ </a:t>
            </a:r>
            <a:r>
              <a:rPr sz="1600" spc="-43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15 min-2</a:t>
            </a:r>
            <a:r>
              <a:rPr sz="1600" spc="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hr/2-6</a:t>
            </a:r>
            <a:r>
              <a:rPr sz="1600" spc="5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1D1D1B"/>
                </a:solidFill>
                <a:latin typeface="Arial MT"/>
                <a:cs typeface="Arial MT"/>
              </a:rPr>
              <a:t>hr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34407" y="2485721"/>
            <a:ext cx="25368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65293" y="2837003"/>
            <a:ext cx="322262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Documented hypersensitivity to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diphenhydramine, breastfeeding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mothers,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use in pregnancy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if clearly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needed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34407" y="3887801"/>
            <a:ext cx="30816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465293" y="4239083"/>
            <a:ext cx="348932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Sedation/somnolence/sleepiness,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drowsiness, unsteadiness, dizziness,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headache,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rare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extrapyramidal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effects,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15" dirty="0">
                <a:latin typeface="Arial MT"/>
                <a:cs typeface="Arial MT"/>
              </a:rPr>
              <a:t>tremor,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convulsions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333113" y="1967102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41984" y="4259198"/>
            <a:ext cx="0" cy="640080"/>
          </a:xfrm>
          <a:custGeom>
            <a:avLst/>
            <a:gdLst/>
            <a:ahLst/>
            <a:cxnLst/>
            <a:rect l="l" t="t" r="r" b="b"/>
            <a:pathLst>
              <a:path h="640079">
                <a:moveTo>
                  <a:pt x="0" y="64008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41984" y="3264032"/>
            <a:ext cx="0" cy="452120"/>
          </a:xfrm>
          <a:custGeom>
            <a:avLst/>
            <a:gdLst/>
            <a:ahLst/>
            <a:cxnLst/>
            <a:rect l="l" t="t" r="r" b="b"/>
            <a:pathLst>
              <a:path h="452120">
                <a:moveTo>
                  <a:pt x="0" y="451675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353686" y="2881502"/>
            <a:ext cx="0" cy="914400"/>
          </a:xfrm>
          <a:custGeom>
            <a:avLst/>
            <a:gdLst/>
            <a:ahLst/>
            <a:cxnLst/>
            <a:rect l="l" t="t" r="r" b="b"/>
            <a:pathLst>
              <a:path h="914400">
                <a:moveTo>
                  <a:pt x="0" y="9144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41984" y="1967102"/>
            <a:ext cx="0" cy="914400"/>
          </a:xfrm>
          <a:custGeom>
            <a:avLst/>
            <a:gdLst/>
            <a:ahLst/>
            <a:cxnLst/>
            <a:rect l="l" t="t" r="r" b="b"/>
            <a:pathLst>
              <a:path h="914400">
                <a:moveTo>
                  <a:pt x="0" y="9144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8285645" y="1972896"/>
            <a:ext cx="298069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Accentuates </a:t>
            </a:r>
            <a:r>
              <a:rPr sz="1600" spc="-10" dirty="0">
                <a:latin typeface="Arial MT"/>
                <a:cs typeface="Arial MT"/>
              </a:rPr>
              <a:t>effects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other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medications that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cause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drowsiness or decreased level of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consciousness (sedatives,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hypnotics)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141" y="3268296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94027" y="3618816"/>
            <a:ext cx="3094990" cy="2540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There is no evidence to support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H1</a:t>
            </a:r>
            <a:r>
              <a:rPr sz="1600" spc="-5" dirty="0">
                <a:latin typeface="Cambria Math"/>
                <a:cs typeface="Cambria Math"/>
              </a:rPr>
              <a:t>‐</a:t>
            </a:r>
            <a:r>
              <a:rPr sz="1600" spc="-5" dirty="0">
                <a:latin typeface="Arial MT"/>
                <a:cs typeface="Arial MT"/>
              </a:rPr>
              <a:t>antihistamines alone in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emergency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management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anaphylaxis </a:t>
            </a:r>
            <a:r>
              <a:rPr sz="1600" dirty="0">
                <a:latin typeface="Arial MT"/>
                <a:cs typeface="Arial MT"/>
              </a:rPr>
              <a:t>– </a:t>
            </a:r>
            <a:r>
              <a:rPr sz="1600" spc="-5" dirty="0">
                <a:latin typeface="Arial MT"/>
                <a:cs typeface="Arial MT"/>
              </a:rPr>
              <a:t>diphenhydramine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should only be used as an adjunct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 epinephrine during anaphylaxis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management.</a:t>
            </a:r>
            <a:endParaRPr sz="1600">
              <a:latin typeface="Arial MT"/>
              <a:cs typeface="Arial MT"/>
            </a:endParaRPr>
          </a:p>
          <a:p>
            <a:pPr marL="12700" marR="307340">
              <a:lnSpc>
                <a:spcPct val="100000"/>
              </a:lnSpc>
              <a:spcBef>
                <a:spcPts val="600"/>
              </a:spcBef>
            </a:pPr>
            <a:r>
              <a:rPr sz="1600" spc="-5" dirty="0">
                <a:latin typeface="Arial MT"/>
                <a:cs typeface="Arial MT"/>
              </a:rPr>
              <a:t>Casualty weapons,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communications, and sensitive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equipment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should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secured.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1028426" y="5173217"/>
            <a:ext cx="759460" cy="1096010"/>
            <a:chOff x="11028426" y="5173217"/>
            <a:chExt cx="759460" cy="1096010"/>
          </a:xfrm>
        </p:grpSpPr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28426" y="5745479"/>
              <a:ext cx="758939" cy="52349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139678" y="5173217"/>
              <a:ext cx="508253" cy="557021"/>
            </a:xfrm>
            <a:prstGeom prst="rect">
              <a:avLst/>
            </a:prstGeom>
          </p:spPr>
        </p:pic>
      </p:grpSp>
      <p:grpSp>
        <p:nvGrpSpPr>
          <p:cNvPr id="29" name="object 29"/>
          <p:cNvGrpSpPr/>
          <p:nvPr/>
        </p:nvGrpSpPr>
        <p:grpSpPr>
          <a:xfrm>
            <a:off x="2907393" y="4259198"/>
            <a:ext cx="1477010" cy="2222500"/>
            <a:chOff x="2907393" y="4259198"/>
            <a:chExt cx="1477010" cy="2222500"/>
          </a:xfrm>
        </p:grpSpPr>
        <p:pic>
          <p:nvPicPr>
            <p:cNvPr id="30" name="object 3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907393" y="4344238"/>
              <a:ext cx="1409507" cy="2136965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4333113" y="4259198"/>
              <a:ext cx="0" cy="914400"/>
            </a:xfrm>
            <a:custGeom>
              <a:avLst/>
              <a:gdLst/>
              <a:ahLst/>
              <a:cxnLst/>
              <a:rect l="l" t="t" r="r" b="b"/>
              <a:pathLst>
                <a:path h="914400">
                  <a:moveTo>
                    <a:pt x="0" y="914400"/>
                  </a:moveTo>
                  <a:lnTo>
                    <a:pt x="0" y="0"/>
                  </a:lnTo>
                </a:path>
              </a:pathLst>
            </a:custGeom>
            <a:ln w="101600">
              <a:solidFill>
                <a:srgbClr val="CD91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/>
          <p:nvPr/>
        </p:nvSpPr>
        <p:spPr>
          <a:xfrm>
            <a:off x="8162163" y="2012823"/>
            <a:ext cx="0" cy="1188720"/>
          </a:xfrm>
          <a:custGeom>
            <a:avLst/>
            <a:gdLst/>
            <a:ahLst/>
            <a:cxnLst/>
            <a:rect l="l" t="t" r="r" b="b"/>
            <a:pathLst>
              <a:path h="1188720">
                <a:moveTo>
                  <a:pt x="0" y="118871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162163" y="3654933"/>
            <a:ext cx="0" cy="1645920"/>
          </a:xfrm>
          <a:custGeom>
            <a:avLst/>
            <a:gdLst/>
            <a:ahLst/>
            <a:cxnLst/>
            <a:rect l="l" t="t" r="r" b="b"/>
            <a:pathLst>
              <a:path h="1645920">
                <a:moveTo>
                  <a:pt x="0" y="164591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8162163" y="5380101"/>
            <a:ext cx="0" cy="731520"/>
          </a:xfrm>
          <a:custGeom>
            <a:avLst/>
            <a:gdLst/>
            <a:ahLst/>
            <a:cxnLst/>
            <a:rect l="l" t="t" r="r" b="b"/>
            <a:pathLst>
              <a:path h="731520">
                <a:moveTo>
                  <a:pt x="0" y="73152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40" name="object 4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27</a:t>
            </a:fld>
            <a:endParaRPr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299856" y="1885105"/>
            <a:ext cx="25520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30742" y="2235625"/>
            <a:ext cx="317627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Accentuates </a:t>
            </a:r>
            <a:r>
              <a:rPr sz="1600" spc="-10" dirty="0">
                <a:latin typeface="Arial MT"/>
                <a:cs typeface="Arial MT"/>
              </a:rPr>
              <a:t>effects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other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medications that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cause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drowsiness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 decreased level of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consciousness (sedatives,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hypnotics)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99822" y="3530813"/>
            <a:ext cx="296862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spc="-15" dirty="0">
                <a:latin typeface="Arial"/>
                <a:cs typeface="Arial"/>
              </a:rPr>
              <a:t>CONSIDERATIONS: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30742" y="3850846"/>
            <a:ext cx="319595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Administer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10-40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mg IV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IO,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after </a:t>
            </a:r>
            <a:r>
              <a:rPr sz="1600" spc="-4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first administering epinephrine and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diphenhydramine, when treating an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anaphylactic reaction from </a:t>
            </a:r>
            <a:r>
              <a:rPr sz="1600" dirty="0">
                <a:latin typeface="Arial MT"/>
                <a:cs typeface="Arial MT"/>
              </a:rPr>
              <a:t>a </a:t>
            </a:r>
            <a:r>
              <a:rPr sz="1600" spc="-5" dirty="0">
                <a:latin typeface="Arial MT"/>
                <a:cs typeface="Arial MT"/>
              </a:rPr>
              <a:t>blood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product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transfusion.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54132" y="682988"/>
            <a:ext cx="556450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817244" marR="5080" indent="-805180">
              <a:lnSpc>
                <a:spcPts val="3890"/>
              </a:lnSpc>
              <a:spcBef>
                <a:spcPts val="585"/>
              </a:spcBef>
            </a:pPr>
            <a:r>
              <a:rPr sz="3600" b="1" spc="-5" dirty="0">
                <a:solidFill>
                  <a:srgbClr val="BB8542"/>
                </a:solidFill>
                <a:latin typeface="Arial"/>
                <a:cs typeface="Arial"/>
              </a:rPr>
              <a:t>METHYLPREDNISOLONE </a:t>
            </a:r>
            <a:r>
              <a:rPr sz="3600" b="1" spc="-99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313537" y="1928135"/>
            <a:ext cx="25368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44423" y="2278655"/>
            <a:ext cx="3411854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Systemic fungal infections and known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hypersensitivity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(prior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allergic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reaction);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potential benefits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may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warrant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use in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pregnant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women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despite</a:t>
            </a:r>
            <a:r>
              <a:rPr sz="1600" spc="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potential</a:t>
            </a:r>
            <a:r>
              <a:rPr sz="1600" spc="5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risks</a:t>
            </a:r>
            <a:r>
              <a:rPr sz="1600" spc="4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if</a:t>
            </a:r>
            <a:r>
              <a:rPr sz="1600" spc="4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alternative is</a:t>
            </a:r>
            <a:r>
              <a:rPr sz="1600" dirty="0">
                <a:latin typeface="Arial MT"/>
                <a:cs typeface="Arial MT"/>
              </a:rPr>
              <a:t> worse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313537" y="3817895"/>
            <a:ext cx="30816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4423" y="4168415"/>
            <a:ext cx="334708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Sodium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retention,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fluid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retention,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potassium depletion, hyperglycemia,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increased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liver function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tests,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muscle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weakness, impaired sweating,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pancreatitis,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esophagitis,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urticaria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allergic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reactions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5403" y="2600803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77051" y="2951323"/>
            <a:ext cx="88328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10-40</a:t>
            </a:r>
            <a:r>
              <a:rPr sz="1600" spc="-7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mg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45403" y="3271363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77051" y="3621883"/>
            <a:ext cx="172212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i="1" spc="-5" dirty="0">
                <a:latin typeface="Arial"/>
                <a:cs typeface="Arial"/>
              </a:rPr>
              <a:t>Slow IV or IO push </a:t>
            </a:r>
            <a:r>
              <a:rPr sz="1600" i="1" spc="-43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(over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one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minute)</a:t>
            </a:r>
            <a:endParaRPr sz="16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5403" y="4185763"/>
            <a:ext cx="15716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77051" y="4536283"/>
            <a:ext cx="23285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Blood product transfusion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anaphylactic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reaction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5403" y="5100163"/>
            <a:ext cx="30829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ONSET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/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PEAK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/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DURATION</a:t>
            </a:r>
            <a:r>
              <a:rPr sz="1800" spc="-2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67907" y="5450683"/>
            <a:ext cx="211709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Immediate/1-2 min/1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39520" y="3688460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41806" y="2934077"/>
            <a:ext cx="0" cy="278130"/>
          </a:xfrm>
          <a:custGeom>
            <a:avLst/>
            <a:gdLst/>
            <a:ahLst/>
            <a:cxnLst/>
            <a:rect l="l" t="t" r="r" b="b"/>
            <a:pathLst>
              <a:path h="278130">
                <a:moveTo>
                  <a:pt x="0" y="278104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391525" y="2249042"/>
            <a:ext cx="0" cy="1188720"/>
          </a:xfrm>
          <a:custGeom>
            <a:avLst/>
            <a:gdLst/>
            <a:ahLst/>
            <a:cxnLst/>
            <a:rect l="l" t="t" r="r" b="b"/>
            <a:pathLst>
              <a:path h="1188720">
                <a:moveTo>
                  <a:pt x="0" y="118871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706458" y="1973389"/>
            <a:ext cx="1436001" cy="2535834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739520" y="5412101"/>
            <a:ext cx="0" cy="278130"/>
          </a:xfrm>
          <a:custGeom>
            <a:avLst/>
            <a:gdLst/>
            <a:ahLst/>
            <a:cxnLst/>
            <a:rect l="l" t="t" r="r" b="b"/>
            <a:pathLst>
              <a:path h="278129">
                <a:moveTo>
                  <a:pt x="0" y="278104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39520" y="4583810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391525" y="3935348"/>
            <a:ext cx="0" cy="1188720"/>
          </a:xfrm>
          <a:custGeom>
            <a:avLst/>
            <a:gdLst/>
            <a:ahLst/>
            <a:cxnLst/>
            <a:rect l="l" t="t" r="r" b="b"/>
            <a:pathLst>
              <a:path h="1188720">
                <a:moveTo>
                  <a:pt x="0" y="118872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396359" y="4245483"/>
            <a:ext cx="0" cy="1463040"/>
          </a:xfrm>
          <a:custGeom>
            <a:avLst/>
            <a:gdLst/>
            <a:ahLst/>
            <a:cxnLst/>
            <a:rect l="l" t="t" r="r" b="b"/>
            <a:pathLst>
              <a:path h="1463039">
                <a:moveTo>
                  <a:pt x="0" y="146304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410836" y="2283332"/>
            <a:ext cx="0" cy="1463040"/>
          </a:xfrm>
          <a:custGeom>
            <a:avLst/>
            <a:gdLst/>
            <a:ahLst/>
            <a:cxnLst/>
            <a:rect l="l" t="t" r="r" b="b"/>
            <a:pathLst>
              <a:path h="1463039">
                <a:moveTo>
                  <a:pt x="0" y="1463039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6452431" y="6022714"/>
            <a:ext cx="34163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832698" y="6036479"/>
            <a:ext cx="1311910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</a:t>
            </a:r>
            <a:r>
              <a:rPr sz="3200" spc="-45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D3334"/>
                </a:solidFill>
                <a:latin typeface="Arial Black"/>
                <a:cs typeface="Arial Black"/>
              </a:rPr>
              <a:t> 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083559" y="6036479"/>
            <a:ext cx="363855" cy="5981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5" name="object 3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6" name="object 3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28</a:t>
            </a:fld>
            <a:endParaRPr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09372" y="849334"/>
            <a:ext cx="1157325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3390" marR="5080" indent="-441325" algn="ctr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BLOOD DONOR COLLECTION </a:t>
            </a:r>
            <a:r>
              <a:rPr sz="3600" b="1" spc="-9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3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985" y="2250948"/>
            <a:ext cx="6320790" cy="3580129"/>
            <a:chOff x="2935985" y="2250948"/>
            <a:chExt cx="6320790" cy="3580129"/>
          </a:xfrm>
        </p:grpSpPr>
        <p:sp>
          <p:nvSpPr>
            <p:cNvPr id="6" name="object 6"/>
            <p:cNvSpPr/>
            <p:nvPr/>
          </p:nvSpPr>
          <p:spPr>
            <a:xfrm>
              <a:off x="2945510" y="2260473"/>
              <a:ext cx="6301740" cy="3561079"/>
            </a:xfrm>
            <a:custGeom>
              <a:avLst/>
              <a:gdLst/>
              <a:ahLst/>
              <a:cxnLst/>
              <a:rect l="l" t="t" r="r" b="b"/>
              <a:pathLst>
                <a:path w="6301740" h="3561079">
                  <a:moveTo>
                    <a:pt x="0" y="0"/>
                  </a:moveTo>
                  <a:lnTo>
                    <a:pt x="6301740" y="0"/>
                  </a:lnTo>
                  <a:lnTo>
                    <a:pt x="6301740" y="3560826"/>
                  </a:lnTo>
                  <a:lnTo>
                    <a:pt x="0" y="356082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98B8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877" y="344500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122" y="0"/>
                  </a:moveTo>
                  <a:lnTo>
                    <a:pt x="546312" y="1972"/>
                  </a:lnTo>
                  <a:lnTo>
                    <a:pt x="498590" y="7789"/>
                  </a:lnTo>
                  <a:lnTo>
                    <a:pt x="452107" y="17295"/>
                  </a:lnTo>
                  <a:lnTo>
                    <a:pt x="407017" y="30339"/>
                  </a:lnTo>
                  <a:lnTo>
                    <a:pt x="363474" y="46767"/>
                  </a:lnTo>
                  <a:lnTo>
                    <a:pt x="321629" y="66426"/>
                  </a:lnTo>
                  <a:lnTo>
                    <a:pt x="281637" y="89163"/>
                  </a:lnTo>
                  <a:lnTo>
                    <a:pt x="243651" y="114824"/>
                  </a:lnTo>
                  <a:lnTo>
                    <a:pt x="207823" y="143256"/>
                  </a:lnTo>
                  <a:lnTo>
                    <a:pt x="174307" y="174307"/>
                  </a:lnTo>
                  <a:lnTo>
                    <a:pt x="143256" y="207823"/>
                  </a:lnTo>
                  <a:lnTo>
                    <a:pt x="114824" y="243651"/>
                  </a:lnTo>
                  <a:lnTo>
                    <a:pt x="89163" y="281637"/>
                  </a:lnTo>
                  <a:lnTo>
                    <a:pt x="66426" y="321629"/>
                  </a:lnTo>
                  <a:lnTo>
                    <a:pt x="46767" y="363474"/>
                  </a:lnTo>
                  <a:lnTo>
                    <a:pt x="30339" y="407017"/>
                  </a:lnTo>
                  <a:lnTo>
                    <a:pt x="17295" y="452107"/>
                  </a:lnTo>
                  <a:lnTo>
                    <a:pt x="7789" y="498590"/>
                  </a:lnTo>
                  <a:lnTo>
                    <a:pt x="1972" y="546312"/>
                  </a:lnTo>
                  <a:lnTo>
                    <a:pt x="0" y="595122"/>
                  </a:lnTo>
                  <a:lnTo>
                    <a:pt x="1972" y="643931"/>
                  </a:lnTo>
                  <a:lnTo>
                    <a:pt x="7789" y="691653"/>
                  </a:lnTo>
                  <a:lnTo>
                    <a:pt x="17295" y="738136"/>
                  </a:lnTo>
                  <a:lnTo>
                    <a:pt x="30339" y="783226"/>
                  </a:lnTo>
                  <a:lnTo>
                    <a:pt x="46767" y="826770"/>
                  </a:lnTo>
                  <a:lnTo>
                    <a:pt x="66426" y="868614"/>
                  </a:lnTo>
                  <a:lnTo>
                    <a:pt x="89163" y="908606"/>
                  </a:lnTo>
                  <a:lnTo>
                    <a:pt x="114824" y="946592"/>
                  </a:lnTo>
                  <a:lnTo>
                    <a:pt x="143256" y="982420"/>
                  </a:lnTo>
                  <a:lnTo>
                    <a:pt x="174307" y="1015936"/>
                  </a:lnTo>
                  <a:lnTo>
                    <a:pt x="207823" y="1046987"/>
                  </a:lnTo>
                  <a:lnTo>
                    <a:pt x="243651" y="1075419"/>
                  </a:lnTo>
                  <a:lnTo>
                    <a:pt x="281637" y="1101080"/>
                  </a:lnTo>
                  <a:lnTo>
                    <a:pt x="321629" y="1123817"/>
                  </a:lnTo>
                  <a:lnTo>
                    <a:pt x="363473" y="1143476"/>
                  </a:lnTo>
                  <a:lnTo>
                    <a:pt x="407017" y="1159904"/>
                  </a:lnTo>
                  <a:lnTo>
                    <a:pt x="452107" y="1172948"/>
                  </a:lnTo>
                  <a:lnTo>
                    <a:pt x="498590" y="1182454"/>
                  </a:lnTo>
                  <a:lnTo>
                    <a:pt x="546312" y="1188271"/>
                  </a:lnTo>
                  <a:lnTo>
                    <a:pt x="595122" y="1190244"/>
                  </a:lnTo>
                  <a:lnTo>
                    <a:pt x="643931" y="1188271"/>
                  </a:lnTo>
                  <a:lnTo>
                    <a:pt x="691653" y="1182454"/>
                  </a:lnTo>
                  <a:lnTo>
                    <a:pt x="738136" y="1172948"/>
                  </a:lnTo>
                  <a:lnTo>
                    <a:pt x="783226" y="1159904"/>
                  </a:lnTo>
                  <a:lnTo>
                    <a:pt x="826769" y="1143476"/>
                  </a:lnTo>
                  <a:lnTo>
                    <a:pt x="868614" y="1123817"/>
                  </a:lnTo>
                  <a:lnTo>
                    <a:pt x="908606" y="1101080"/>
                  </a:lnTo>
                  <a:lnTo>
                    <a:pt x="946592" y="1075419"/>
                  </a:lnTo>
                  <a:lnTo>
                    <a:pt x="982420" y="1046987"/>
                  </a:lnTo>
                  <a:lnTo>
                    <a:pt x="1015936" y="1015936"/>
                  </a:lnTo>
                  <a:lnTo>
                    <a:pt x="1046987" y="982420"/>
                  </a:lnTo>
                  <a:lnTo>
                    <a:pt x="1075419" y="946592"/>
                  </a:lnTo>
                  <a:lnTo>
                    <a:pt x="1101080" y="908606"/>
                  </a:lnTo>
                  <a:lnTo>
                    <a:pt x="1123817" y="868614"/>
                  </a:lnTo>
                  <a:lnTo>
                    <a:pt x="1143476" y="826770"/>
                  </a:lnTo>
                  <a:lnTo>
                    <a:pt x="1159904" y="783226"/>
                  </a:lnTo>
                  <a:lnTo>
                    <a:pt x="1172948" y="738136"/>
                  </a:lnTo>
                  <a:lnTo>
                    <a:pt x="1182454" y="691653"/>
                  </a:lnTo>
                  <a:lnTo>
                    <a:pt x="1188271" y="643931"/>
                  </a:lnTo>
                  <a:lnTo>
                    <a:pt x="1190244" y="595122"/>
                  </a:lnTo>
                  <a:lnTo>
                    <a:pt x="1188271" y="546312"/>
                  </a:lnTo>
                  <a:lnTo>
                    <a:pt x="1182454" y="498590"/>
                  </a:lnTo>
                  <a:lnTo>
                    <a:pt x="1172948" y="452107"/>
                  </a:lnTo>
                  <a:lnTo>
                    <a:pt x="1159904" y="407017"/>
                  </a:lnTo>
                  <a:lnTo>
                    <a:pt x="1143476" y="363474"/>
                  </a:lnTo>
                  <a:lnTo>
                    <a:pt x="1123817" y="321629"/>
                  </a:lnTo>
                  <a:lnTo>
                    <a:pt x="1101080" y="281637"/>
                  </a:lnTo>
                  <a:lnTo>
                    <a:pt x="1075419" y="243651"/>
                  </a:lnTo>
                  <a:lnTo>
                    <a:pt x="1046987" y="207823"/>
                  </a:lnTo>
                  <a:lnTo>
                    <a:pt x="1015936" y="174307"/>
                  </a:lnTo>
                  <a:lnTo>
                    <a:pt x="982420" y="143256"/>
                  </a:lnTo>
                  <a:lnTo>
                    <a:pt x="946592" y="114824"/>
                  </a:lnTo>
                  <a:lnTo>
                    <a:pt x="908606" y="89163"/>
                  </a:lnTo>
                  <a:lnTo>
                    <a:pt x="868614" y="66426"/>
                  </a:lnTo>
                  <a:lnTo>
                    <a:pt x="826769" y="46767"/>
                  </a:lnTo>
                  <a:lnTo>
                    <a:pt x="783226" y="30339"/>
                  </a:lnTo>
                  <a:lnTo>
                    <a:pt x="738136" y="17295"/>
                  </a:lnTo>
                  <a:lnTo>
                    <a:pt x="691653" y="7789"/>
                  </a:lnTo>
                  <a:lnTo>
                    <a:pt x="643931" y="1972"/>
                  </a:lnTo>
                  <a:lnTo>
                    <a:pt x="595122" y="0"/>
                  </a:lnTo>
                  <a:close/>
                </a:path>
              </a:pathLst>
            </a:custGeom>
            <a:solidFill>
              <a:srgbClr val="60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7879" y="3736086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38"/>
                  </a:lnTo>
                  <a:lnTo>
                    <a:pt x="525018" y="3044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40817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98B8B"/>
                </a:solidFill>
                <a:latin typeface="Arial"/>
                <a:cs typeface="Arial"/>
              </a:rPr>
              <a:t>Video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can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be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found </a:t>
            </a:r>
            <a:r>
              <a:rPr sz="1800" i="1" dirty="0">
                <a:solidFill>
                  <a:srgbClr val="898B8B"/>
                </a:solidFill>
                <a:latin typeface="Arial"/>
                <a:cs typeface="Arial"/>
              </a:rPr>
              <a:t>on</a:t>
            </a:r>
            <a:r>
              <a:rPr sz="1800" i="1" spc="-5" dirty="0">
                <a:solidFill>
                  <a:srgbClr val="898B8B"/>
                </a:solidFill>
                <a:latin typeface="Arial"/>
                <a:cs typeface="Arial"/>
              </a:rPr>
              <a:t> 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29</a:t>
            </a:fld>
            <a:endParaRPr dirty="0"/>
          </a:p>
        </p:txBody>
      </p:sp>
      <p:pic>
        <p:nvPicPr>
          <p:cNvPr id="13" name="11d. Donor Blood Collection">
            <a:hlinkClick r:id="" action="ppaction://media"/>
            <a:extLst>
              <a:ext uri="{FF2B5EF4-FFF2-40B4-BE49-F238E27FC236}">
                <a16:creationId xmlns:a16="http://schemas.microsoft.com/office/drawing/2014/main" id="{29E108D2-062A-437A-CCF2-7BE3F61DC5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7" y="1645493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99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D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433887" y="798992"/>
            <a:ext cx="3403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SKILL</a:t>
            </a:r>
            <a:r>
              <a:rPr sz="3600" spc="-150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2393778" y="1590714"/>
            <a:ext cx="7261225" cy="3094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Fluid Resuscitation</a:t>
            </a:r>
            <a:r>
              <a:rPr sz="28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 Hemorrhagic</a:t>
            </a:r>
            <a:r>
              <a:rPr sz="28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Shock</a:t>
            </a:r>
            <a:endParaRPr sz="2800">
              <a:latin typeface="Arial"/>
              <a:cs typeface="Arial"/>
            </a:endParaRPr>
          </a:p>
          <a:p>
            <a:pPr marL="923290" marR="1361440">
              <a:lnSpc>
                <a:spcPct val="221700"/>
              </a:lnSpc>
              <a:spcBef>
                <a:spcPts val="68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Blood typing using an EldonCard</a:t>
            </a:r>
            <a:r>
              <a:rPr sz="2400" b="1" spc="-7" baseline="24305" dirty="0">
                <a:solidFill>
                  <a:srgbClr val="FFFFFF"/>
                </a:solidFill>
                <a:latin typeface="Arial"/>
                <a:cs typeface="Arial"/>
              </a:rPr>
              <a:t>® </a:t>
            </a:r>
            <a:r>
              <a:rPr sz="2400" b="1" spc="-644" baseline="243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Donor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r>
              <a:rPr sz="24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product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collection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850">
              <a:latin typeface="Arial"/>
              <a:cs typeface="Arial"/>
            </a:endParaRPr>
          </a:p>
          <a:p>
            <a:pPr marL="923290">
              <a:lnSpc>
                <a:spcPct val="100000"/>
              </a:lnSpc>
              <a:spcBef>
                <a:spcPts val="5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Casualty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r>
              <a:rPr sz="24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product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administration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44495" y="2462022"/>
            <a:ext cx="595109" cy="60350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36114" y="3294126"/>
            <a:ext cx="595121" cy="603503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36114" y="4239006"/>
            <a:ext cx="595121" cy="604253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30</a:t>
            </a:fld>
            <a:endParaRPr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33902" y="636756"/>
            <a:ext cx="572452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169545">
              <a:lnSpc>
                <a:spcPts val="3890"/>
              </a:lnSpc>
              <a:spcBef>
                <a:spcPts val="585"/>
              </a:spcBef>
            </a:pPr>
            <a:r>
              <a:rPr sz="3600" dirty="0">
                <a:solidFill>
                  <a:srgbClr val="BB8542"/>
                </a:solidFill>
              </a:rPr>
              <a:t>FIELD </a:t>
            </a:r>
            <a:r>
              <a:rPr sz="3600" spc="-5" dirty="0">
                <a:solidFill>
                  <a:srgbClr val="BB8542"/>
                </a:solidFill>
              </a:rPr>
              <a:t>BLOOD BANKING </a:t>
            </a:r>
            <a:r>
              <a:rPr sz="3600" dirty="0">
                <a:solidFill>
                  <a:srgbClr val="BB8542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IN</a:t>
            </a:r>
            <a:r>
              <a:rPr sz="3600" spc="-35" dirty="0">
                <a:solidFill>
                  <a:srgbClr val="000000"/>
                </a:solidFill>
              </a:rPr>
              <a:t> TACTICAL</a:t>
            </a:r>
            <a:r>
              <a:rPr sz="3600" spc="-9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FIELD</a:t>
            </a:r>
            <a:r>
              <a:rPr sz="3600" spc="-4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CARE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2878" y="5985509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45" y="0"/>
                </a:moveTo>
                <a:lnTo>
                  <a:pt x="311189" y="3286"/>
                </a:lnTo>
                <a:lnTo>
                  <a:pt x="264331" y="12861"/>
                </a:lnTo>
                <a:lnTo>
                  <a:pt x="219900" y="28294"/>
                </a:lnTo>
                <a:lnTo>
                  <a:pt x="178324" y="49157"/>
                </a:lnTo>
                <a:lnTo>
                  <a:pt x="140033" y="75020"/>
                </a:lnTo>
                <a:lnTo>
                  <a:pt x="105456" y="105456"/>
                </a:lnTo>
                <a:lnTo>
                  <a:pt x="75020" y="140033"/>
                </a:lnTo>
                <a:lnTo>
                  <a:pt x="49157" y="178324"/>
                </a:lnTo>
                <a:lnTo>
                  <a:pt x="28294" y="219900"/>
                </a:lnTo>
                <a:lnTo>
                  <a:pt x="12861" y="264331"/>
                </a:lnTo>
                <a:lnTo>
                  <a:pt x="3286" y="311189"/>
                </a:lnTo>
                <a:lnTo>
                  <a:pt x="0" y="360044"/>
                </a:lnTo>
                <a:lnTo>
                  <a:pt x="3286" y="408900"/>
                </a:lnTo>
                <a:lnTo>
                  <a:pt x="12861" y="455758"/>
                </a:lnTo>
                <a:lnTo>
                  <a:pt x="28294" y="500189"/>
                </a:lnTo>
                <a:lnTo>
                  <a:pt x="49157" y="541765"/>
                </a:lnTo>
                <a:lnTo>
                  <a:pt x="75020" y="580056"/>
                </a:lnTo>
                <a:lnTo>
                  <a:pt x="105456" y="614633"/>
                </a:lnTo>
                <a:lnTo>
                  <a:pt x="140033" y="645069"/>
                </a:lnTo>
                <a:lnTo>
                  <a:pt x="178324" y="670932"/>
                </a:lnTo>
                <a:lnTo>
                  <a:pt x="219900" y="691795"/>
                </a:lnTo>
                <a:lnTo>
                  <a:pt x="264331" y="707228"/>
                </a:lnTo>
                <a:lnTo>
                  <a:pt x="311189" y="716803"/>
                </a:lnTo>
                <a:lnTo>
                  <a:pt x="360045" y="720089"/>
                </a:lnTo>
                <a:lnTo>
                  <a:pt x="408900" y="716803"/>
                </a:lnTo>
                <a:lnTo>
                  <a:pt x="455758" y="707228"/>
                </a:lnTo>
                <a:lnTo>
                  <a:pt x="500189" y="691795"/>
                </a:lnTo>
                <a:lnTo>
                  <a:pt x="541765" y="670932"/>
                </a:lnTo>
                <a:lnTo>
                  <a:pt x="580056" y="645069"/>
                </a:lnTo>
                <a:lnTo>
                  <a:pt x="614633" y="614633"/>
                </a:lnTo>
                <a:lnTo>
                  <a:pt x="645069" y="580056"/>
                </a:lnTo>
                <a:lnTo>
                  <a:pt x="670932" y="541765"/>
                </a:lnTo>
                <a:lnTo>
                  <a:pt x="691795" y="500189"/>
                </a:lnTo>
                <a:lnTo>
                  <a:pt x="707228" y="455758"/>
                </a:lnTo>
                <a:lnTo>
                  <a:pt x="716803" y="408900"/>
                </a:lnTo>
                <a:lnTo>
                  <a:pt x="720090" y="360044"/>
                </a:lnTo>
                <a:lnTo>
                  <a:pt x="716803" y="311189"/>
                </a:lnTo>
                <a:lnTo>
                  <a:pt x="707228" y="264331"/>
                </a:lnTo>
                <a:lnTo>
                  <a:pt x="691795" y="219900"/>
                </a:lnTo>
                <a:lnTo>
                  <a:pt x="670932" y="178324"/>
                </a:lnTo>
                <a:lnTo>
                  <a:pt x="645069" y="140033"/>
                </a:lnTo>
                <a:lnTo>
                  <a:pt x="614633" y="105456"/>
                </a:lnTo>
                <a:lnTo>
                  <a:pt x="580056" y="75020"/>
                </a:lnTo>
                <a:lnTo>
                  <a:pt x="541765" y="49157"/>
                </a:lnTo>
                <a:lnTo>
                  <a:pt x="500189" y="28294"/>
                </a:lnTo>
                <a:lnTo>
                  <a:pt x="455758" y="12861"/>
                </a:lnTo>
                <a:lnTo>
                  <a:pt x="408900" y="3286"/>
                </a:lnTo>
                <a:lnTo>
                  <a:pt x="360045" y="0"/>
                </a:lnTo>
                <a:close/>
              </a:path>
            </a:pathLst>
          </a:custGeom>
          <a:solidFill>
            <a:srgbClr val="F16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5251" y="1887271"/>
            <a:ext cx="5680710" cy="1285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latin typeface="Arial"/>
                <a:cs typeface="Arial"/>
              </a:rPr>
              <a:t>Field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Blood</a:t>
            </a:r>
            <a:r>
              <a:rPr sz="2000" b="1" spc="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Banking</a:t>
            </a:r>
            <a:r>
              <a:rPr sz="2000" b="1" spc="15" dirty="0"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indications</a:t>
            </a:r>
            <a:r>
              <a:rPr sz="2000" spc="-5" dirty="0">
                <a:latin typeface="Arial MT"/>
                <a:cs typeface="Arial MT"/>
              </a:rPr>
              <a:t>: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When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theater</a:t>
            </a:r>
            <a:r>
              <a:rPr sz="20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blood</a:t>
            </a:r>
            <a:r>
              <a:rPr sz="2000" b="1" spc="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supply</a:t>
            </a:r>
            <a:r>
              <a:rPr sz="2000" b="1" spc="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system</a:t>
            </a:r>
            <a:r>
              <a:rPr sz="20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is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unavailable</a:t>
            </a:r>
            <a:r>
              <a:rPr sz="2000" spc="-5" dirty="0">
                <a:latin typeface="Arial MT"/>
                <a:cs typeface="Arial MT"/>
              </a:rPr>
              <a:t>,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overwhelmed</a:t>
            </a:r>
            <a:r>
              <a:rPr sz="2000" spc="-5" dirty="0">
                <a:latin typeface="Arial MT"/>
                <a:cs typeface="Arial MT"/>
              </a:rPr>
              <a:t>, or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unable</a:t>
            </a:r>
            <a:r>
              <a:rPr sz="2000" b="1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BB8542"/>
                </a:solidFill>
                <a:latin typeface="Arial"/>
                <a:cs typeface="Arial"/>
              </a:rPr>
              <a:t>to</a:t>
            </a:r>
            <a:r>
              <a:rPr sz="20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BB8542"/>
                </a:solidFill>
                <a:latin typeface="Arial"/>
                <a:cs typeface="Arial"/>
              </a:rPr>
              <a:t>move</a:t>
            </a:r>
            <a:r>
              <a:rPr sz="2000" b="1" spc="-15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blood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products</a:t>
            </a:r>
            <a:endParaRPr sz="20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320"/>
              </a:spcBef>
            </a:pPr>
            <a:r>
              <a:rPr sz="2000" b="1" spc="-5" dirty="0">
                <a:latin typeface="Arial"/>
                <a:cs typeface="Arial"/>
              </a:rPr>
              <a:t>Key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15" dirty="0">
                <a:latin typeface="Arial"/>
                <a:cs typeface="Arial"/>
              </a:rPr>
              <a:t>Walking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Blood Bank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(WBB)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Features: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8122" y="3275058"/>
            <a:ext cx="4814570" cy="2764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7020" marR="5080" indent="-274320">
              <a:lnSpc>
                <a:spcPct val="100000"/>
              </a:lnSpc>
              <a:spcBef>
                <a:spcPts val="1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Unit standard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operating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procedures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(following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JTS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guidelines)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Unit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training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program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Pre-screened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donor pool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typing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capabilities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donor collection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capabilities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10" dirty="0">
                <a:latin typeface="Arial MT"/>
                <a:cs typeface="Arial MT"/>
              </a:rPr>
              <a:t>Transfusion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capabilities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Blood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storage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capabilities,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when appropriate</a:t>
            </a:r>
            <a:endParaRPr sz="1600">
              <a:latin typeface="Arial MT"/>
              <a:cs typeface="Arial MT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BB8542"/>
              </a:buClr>
              <a:buSzPct val="125000"/>
              <a:buFont typeface="Wingdings"/>
              <a:buChar char=""/>
              <a:tabLst>
                <a:tab pos="286385" algn="l"/>
                <a:tab pos="287020" algn="l"/>
              </a:tabLst>
            </a:pPr>
            <a:r>
              <a:rPr sz="1600" spc="-5" dirty="0">
                <a:latin typeface="Arial MT"/>
                <a:cs typeface="Arial MT"/>
              </a:rPr>
              <a:t>Documentation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process (using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Theater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Data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2442" y="6002917"/>
            <a:ext cx="143637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Medical</a:t>
            </a:r>
            <a:r>
              <a:rPr sz="1600" spc="-5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Stores)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6269735" y="5068826"/>
            <a:ext cx="5354955" cy="711835"/>
            <a:chOff x="6269735" y="5068826"/>
            <a:chExt cx="5354955" cy="711835"/>
          </a:xfrm>
        </p:grpSpPr>
        <p:sp>
          <p:nvSpPr>
            <p:cNvPr id="11" name="object 11"/>
            <p:cNvSpPr/>
            <p:nvPr/>
          </p:nvSpPr>
          <p:spPr>
            <a:xfrm>
              <a:off x="6279260" y="5078351"/>
              <a:ext cx="5335905" cy="692785"/>
            </a:xfrm>
            <a:custGeom>
              <a:avLst/>
              <a:gdLst/>
              <a:ahLst/>
              <a:cxnLst/>
              <a:rect l="l" t="t" r="r" b="b"/>
              <a:pathLst>
                <a:path w="5335905" h="692785">
                  <a:moveTo>
                    <a:pt x="5220081" y="0"/>
                  </a:moveTo>
                  <a:lnTo>
                    <a:pt x="115443" y="0"/>
                  </a:lnTo>
                  <a:lnTo>
                    <a:pt x="70508" y="9072"/>
                  </a:lnTo>
                  <a:lnTo>
                    <a:pt x="33813" y="33813"/>
                  </a:lnTo>
                  <a:lnTo>
                    <a:pt x="9072" y="70508"/>
                  </a:lnTo>
                  <a:lnTo>
                    <a:pt x="0" y="115443"/>
                  </a:lnTo>
                  <a:lnTo>
                    <a:pt x="0" y="577215"/>
                  </a:lnTo>
                  <a:lnTo>
                    <a:pt x="9072" y="622149"/>
                  </a:lnTo>
                  <a:lnTo>
                    <a:pt x="33813" y="658844"/>
                  </a:lnTo>
                  <a:lnTo>
                    <a:pt x="70508" y="683585"/>
                  </a:lnTo>
                  <a:lnTo>
                    <a:pt x="115443" y="692658"/>
                  </a:lnTo>
                  <a:lnTo>
                    <a:pt x="5220081" y="692658"/>
                  </a:lnTo>
                  <a:lnTo>
                    <a:pt x="5265015" y="683585"/>
                  </a:lnTo>
                  <a:lnTo>
                    <a:pt x="5301710" y="658844"/>
                  </a:lnTo>
                  <a:lnTo>
                    <a:pt x="5326451" y="622149"/>
                  </a:lnTo>
                  <a:lnTo>
                    <a:pt x="5335524" y="577215"/>
                  </a:lnTo>
                  <a:lnTo>
                    <a:pt x="5335524" y="115443"/>
                  </a:lnTo>
                  <a:lnTo>
                    <a:pt x="5326451" y="70508"/>
                  </a:lnTo>
                  <a:lnTo>
                    <a:pt x="5301710" y="33813"/>
                  </a:lnTo>
                  <a:lnTo>
                    <a:pt x="5265015" y="9072"/>
                  </a:lnTo>
                  <a:lnTo>
                    <a:pt x="5220081" y="0"/>
                  </a:lnTo>
                  <a:close/>
                </a:path>
              </a:pathLst>
            </a:custGeom>
            <a:solidFill>
              <a:srgbClr val="EEE1B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279260" y="5078351"/>
              <a:ext cx="5335905" cy="692785"/>
            </a:xfrm>
            <a:custGeom>
              <a:avLst/>
              <a:gdLst/>
              <a:ahLst/>
              <a:cxnLst/>
              <a:rect l="l" t="t" r="r" b="b"/>
              <a:pathLst>
                <a:path w="5335905" h="692785">
                  <a:moveTo>
                    <a:pt x="0" y="115443"/>
                  </a:moveTo>
                  <a:lnTo>
                    <a:pt x="9072" y="70508"/>
                  </a:lnTo>
                  <a:lnTo>
                    <a:pt x="33813" y="33813"/>
                  </a:lnTo>
                  <a:lnTo>
                    <a:pt x="70508" y="9072"/>
                  </a:lnTo>
                  <a:lnTo>
                    <a:pt x="115443" y="0"/>
                  </a:lnTo>
                  <a:lnTo>
                    <a:pt x="5220081" y="0"/>
                  </a:lnTo>
                  <a:lnTo>
                    <a:pt x="5265015" y="9072"/>
                  </a:lnTo>
                  <a:lnTo>
                    <a:pt x="5301710" y="33813"/>
                  </a:lnTo>
                  <a:lnTo>
                    <a:pt x="5326451" y="70508"/>
                  </a:lnTo>
                  <a:lnTo>
                    <a:pt x="5335524" y="115443"/>
                  </a:lnTo>
                  <a:lnTo>
                    <a:pt x="5335524" y="577215"/>
                  </a:lnTo>
                  <a:lnTo>
                    <a:pt x="5326451" y="622149"/>
                  </a:lnTo>
                  <a:lnTo>
                    <a:pt x="5301710" y="658844"/>
                  </a:lnTo>
                  <a:lnTo>
                    <a:pt x="5265015" y="683585"/>
                  </a:lnTo>
                  <a:lnTo>
                    <a:pt x="5220081" y="692658"/>
                  </a:lnTo>
                  <a:lnTo>
                    <a:pt x="115443" y="692658"/>
                  </a:lnTo>
                  <a:lnTo>
                    <a:pt x="70508" y="683585"/>
                  </a:lnTo>
                  <a:lnTo>
                    <a:pt x="33813" y="658844"/>
                  </a:lnTo>
                  <a:lnTo>
                    <a:pt x="9072" y="622149"/>
                  </a:lnTo>
                  <a:lnTo>
                    <a:pt x="0" y="577215"/>
                  </a:lnTo>
                  <a:lnTo>
                    <a:pt x="0" y="115443"/>
                  </a:lnTo>
                  <a:close/>
                </a:path>
              </a:pathLst>
            </a:custGeom>
            <a:ln w="19050">
              <a:solidFill>
                <a:srgbClr val="BB85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6490050" y="5147452"/>
            <a:ext cx="4913630" cy="543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62230">
              <a:lnSpc>
                <a:spcPct val="100000"/>
              </a:lnSpc>
              <a:spcBef>
                <a:spcPts val="95"/>
              </a:spcBef>
            </a:pPr>
            <a:r>
              <a:rPr sz="1700" spc="-5" dirty="0">
                <a:latin typeface="Arial MT"/>
                <a:cs typeface="Arial MT"/>
              </a:rPr>
              <a:t>For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b="1" spc="-15" dirty="0">
                <a:latin typeface="Arial"/>
                <a:cs typeface="Arial"/>
              </a:rPr>
              <a:t>Walking</a:t>
            </a:r>
            <a:r>
              <a:rPr sz="1700" b="1" spc="20" dirty="0">
                <a:latin typeface="Arial"/>
                <a:cs typeface="Arial"/>
              </a:rPr>
              <a:t> </a:t>
            </a:r>
            <a:r>
              <a:rPr sz="1700" b="1" spc="-5" dirty="0">
                <a:latin typeface="Arial"/>
                <a:cs typeface="Arial"/>
              </a:rPr>
              <a:t>Blood Bank</a:t>
            </a:r>
            <a:r>
              <a:rPr sz="1700" b="1" spc="15" dirty="0">
                <a:latin typeface="Arial"/>
                <a:cs typeface="Arial"/>
              </a:rPr>
              <a:t> </a:t>
            </a:r>
            <a:r>
              <a:rPr sz="1700" spc="-5" dirty="0">
                <a:latin typeface="Arial MT"/>
                <a:cs typeface="Arial MT"/>
              </a:rPr>
              <a:t>to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work,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the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unit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must 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have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plan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action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ready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to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activate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employ!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56197" y="1896618"/>
            <a:ext cx="5615939" cy="3124200"/>
          </a:xfrm>
          <a:prstGeom prst="rect">
            <a:avLst/>
          </a:prstGeom>
        </p:spPr>
      </p:pic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6274668" y="1990440"/>
          <a:ext cx="5335905" cy="289309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335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45068">
                <a:tc>
                  <a:txBody>
                    <a:bodyPr/>
                    <a:lstStyle/>
                    <a:p>
                      <a:pPr marL="90805" marR="350520">
                        <a:lnSpc>
                          <a:spcPts val="2110"/>
                        </a:lnSpc>
                        <a:spcBef>
                          <a:spcPts val="42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Critical Considerations for the CPP and WBB </a:t>
                      </a:r>
                      <a:r>
                        <a:rPr sz="1800" b="1" spc="-4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Management: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5334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28575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731">
                <a:tc>
                  <a:txBody>
                    <a:bodyPr/>
                    <a:lstStyle/>
                    <a:p>
                      <a:pPr marL="36512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Quick availability</a:t>
                      </a:r>
                      <a:r>
                        <a:rPr sz="18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 accessibility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3730">
                <a:tc>
                  <a:txBody>
                    <a:bodyPr/>
                    <a:lstStyle/>
                    <a:p>
                      <a:pPr marL="36512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Storage requirements/constraints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9371">
                <a:tc>
                  <a:txBody>
                    <a:bodyPr/>
                    <a:lstStyle/>
                    <a:p>
                      <a:pPr marL="36512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Resource</a:t>
                      </a:r>
                      <a:r>
                        <a:rPr sz="1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1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8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collection</a:t>
                      </a:r>
                      <a:r>
                        <a:rPr sz="1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equipment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3731">
                <a:tc>
                  <a:txBody>
                    <a:bodyPr/>
                    <a:lstStyle/>
                    <a:p>
                      <a:pPr marL="36512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Proper</a:t>
                      </a:r>
                      <a:r>
                        <a:rPr sz="1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handling</a:t>
                      </a:r>
                      <a:r>
                        <a:rPr sz="1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monitoring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3730">
                <a:tc>
                  <a:txBody>
                    <a:bodyPr/>
                    <a:lstStyle/>
                    <a:p>
                      <a:pPr marL="36512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10" dirty="0">
                          <a:latin typeface="Arial MT"/>
                          <a:cs typeface="Arial MT"/>
                        </a:rPr>
                        <a:t>Training</a:t>
                      </a:r>
                      <a:r>
                        <a:rPr sz="1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skill</a:t>
                      </a:r>
                      <a:r>
                        <a:rPr sz="1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sustainment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12700">
                      <a:solidFill>
                        <a:srgbClr val="BB8542"/>
                      </a:solidFill>
                      <a:prstDash val="solid"/>
                    </a:lnB>
                    <a:solidFill>
                      <a:srgbClr val="FE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3733">
                <a:tc>
                  <a:txBody>
                    <a:bodyPr/>
                    <a:lstStyle/>
                    <a:p>
                      <a:pPr marL="36512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dirty="0">
                          <a:latin typeface="Arial MT"/>
                          <a:cs typeface="Arial MT"/>
                        </a:rPr>
                        <a:t>Pre-screened</a:t>
                      </a:r>
                      <a:r>
                        <a:rPr sz="18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donors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40005" marB="0">
                    <a:lnL w="28575">
                      <a:solidFill>
                        <a:srgbClr val="BB8542"/>
                      </a:solidFill>
                      <a:prstDash val="solid"/>
                    </a:lnL>
                    <a:lnR w="28575">
                      <a:solidFill>
                        <a:srgbClr val="BB8542"/>
                      </a:solidFill>
                      <a:prstDash val="solid"/>
                    </a:lnR>
                    <a:lnT w="12700">
                      <a:solidFill>
                        <a:srgbClr val="BB8542"/>
                      </a:solidFill>
                      <a:prstDash val="solid"/>
                    </a:lnT>
                    <a:lnB w="28575">
                      <a:solidFill>
                        <a:srgbClr val="BB854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31</a:t>
            </a:fld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725667" y="3989832"/>
            <a:ext cx="2726055" cy="2715895"/>
            <a:chOff x="5725667" y="3989832"/>
            <a:chExt cx="2726055" cy="271589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25667" y="3989832"/>
              <a:ext cx="2725673" cy="251917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262877" y="5985510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45" y="0"/>
                  </a:moveTo>
                  <a:lnTo>
                    <a:pt x="311189" y="3286"/>
                  </a:lnTo>
                  <a:lnTo>
                    <a:pt x="264331" y="12861"/>
                  </a:lnTo>
                  <a:lnTo>
                    <a:pt x="219900" y="28294"/>
                  </a:lnTo>
                  <a:lnTo>
                    <a:pt x="178324" y="49157"/>
                  </a:lnTo>
                  <a:lnTo>
                    <a:pt x="140033" y="75020"/>
                  </a:lnTo>
                  <a:lnTo>
                    <a:pt x="105456" y="105456"/>
                  </a:lnTo>
                  <a:lnTo>
                    <a:pt x="75020" y="140033"/>
                  </a:lnTo>
                  <a:lnTo>
                    <a:pt x="49157" y="178324"/>
                  </a:lnTo>
                  <a:lnTo>
                    <a:pt x="28294" y="219900"/>
                  </a:lnTo>
                  <a:lnTo>
                    <a:pt x="12861" y="264331"/>
                  </a:lnTo>
                  <a:lnTo>
                    <a:pt x="3286" y="311189"/>
                  </a:lnTo>
                  <a:lnTo>
                    <a:pt x="0" y="360044"/>
                  </a:lnTo>
                  <a:lnTo>
                    <a:pt x="3286" y="408900"/>
                  </a:lnTo>
                  <a:lnTo>
                    <a:pt x="12861" y="455758"/>
                  </a:lnTo>
                  <a:lnTo>
                    <a:pt x="28294" y="500189"/>
                  </a:lnTo>
                  <a:lnTo>
                    <a:pt x="49157" y="541765"/>
                  </a:lnTo>
                  <a:lnTo>
                    <a:pt x="75020" y="580056"/>
                  </a:lnTo>
                  <a:lnTo>
                    <a:pt x="105456" y="614633"/>
                  </a:lnTo>
                  <a:lnTo>
                    <a:pt x="140033" y="645069"/>
                  </a:lnTo>
                  <a:lnTo>
                    <a:pt x="178324" y="670932"/>
                  </a:lnTo>
                  <a:lnTo>
                    <a:pt x="219900" y="691795"/>
                  </a:lnTo>
                  <a:lnTo>
                    <a:pt x="264331" y="707228"/>
                  </a:lnTo>
                  <a:lnTo>
                    <a:pt x="311189" y="716803"/>
                  </a:lnTo>
                  <a:lnTo>
                    <a:pt x="360045" y="720089"/>
                  </a:lnTo>
                  <a:lnTo>
                    <a:pt x="408900" y="716803"/>
                  </a:lnTo>
                  <a:lnTo>
                    <a:pt x="455758" y="707228"/>
                  </a:lnTo>
                  <a:lnTo>
                    <a:pt x="500189" y="691795"/>
                  </a:lnTo>
                  <a:lnTo>
                    <a:pt x="541765" y="670932"/>
                  </a:lnTo>
                  <a:lnTo>
                    <a:pt x="580056" y="645069"/>
                  </a:lnTo>
                  <a:lnTo>
                    <a:pt x="614633" y="614633"/>
                  </a:lnTo>
                  <a:lnTo>
                    <a:pt x="645069" y="580056"/>
                  </a:lnTo>
                  <a:lnTo>
                    <a:pt x="670932" y="541765"/>
                  </a:lnTo>
                  <a:lnTo>
                    <a:pt x="691795" y="500189"/>
                  </a:lnTo>
                  <a:lnTo>
                    <a:pt x="707228" y="455758"/>
                  </a:lnTo>
                  <a:lnTo>
                    <a:pt x="716803" y="408900"/>
                  </a:lnTo>
                  <a:lnTo>
                    <a:pt x="720090" y="360044"/>
                  </a:lnTo>
                  <a:lnTo>
                    <a:pt x="716803" y="311189"/>
                  </a:lnTo>
                  <a:lnTo>
                    <a:pt x="707228" y="264331"/>
                  </a:lnTo>
                  <a:lnTo>
                    <a:pt x="691795" y="219900"/>
                  </a:lnTo>
                  <a:lnTo>
                    <a:pt x="670932" y="178324"/>
                  </a:lnTo>
                  <a:lnTo>
                    <a:pt x="645069" y="140033"/>
                  </a:lnTo>
                  <a:lnTo>
                    <a:pt x="614633" y="105456"/>
                  </a:lnTo>
                  <a:lnTo>
                    <a:pt x="580056" y="75020"/>
                  </a:lnTo>
                  <a:lnTo>
                    <a:pt x="541765" y="49157"/>
                  </a:lnTo>
                  <a:lnTo>
                    <a:pt x="500189" y="28294"/>
                  </a:lnTo>
                  <a:lnTo>
                    <a:pt x="455758" y="12861"/>
                  </a:lnTo>
                  <a:lnTo>
                    <a:pt x="408900" y="3286"/>
                  </a:lnTo>
                  <a:lnTo>
                    <a:pt x="360045" y="0"/>
                  </a:lnTo>
                  <a:close/>
                </a:path>
              </a:pathLst>
            </a:custGeom>
            <a:solidFill>
              <a:srgbClr val="F164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238506" y="639347"/>
            <a:ext cx="571563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1235075">
              <a:lnSpc>
                <a:spcPts val="3890"/>
              </a:lnSpc>
              <a:spcBef>
                <a:spcPts val="585"/>
              </a:spcBef>
            </a:pPr>
            <a:r>
              <a:rPr sz="3600" spc="-5" dirty="0">
                <a:solidFill>
                  <a:srgbClr val="000000"/>
                </a:solidFill>
              </a:rPr>
              <a:t>CPP ROLES </a:t>
            </a:r>
            <a:r>
              <a:rPr sz="3600" dirty="0">
                <a:solidFill>
                  <a:srgbClr val="000000"/>
                </a:solidFill>
              </a:rPr>
              <a:t>IN 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35" dirty="0">
                <a:solidFill>
                  <a:srgbClr val="BB8542"/>
                </a:solidFill>
              </a:rPr>
              <a:t>WALKING</a:t>
            </a:r>
            <a:r>
              <a:rPr sz="3600" spc="-30" dirty="0">
                <a:solidFill>
                  <a:srgbClr val="BB8542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BLOOD</a:t>
            </a:r>
            <a:r>
              <a:rPr sz="3600" spc="-2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BANKS</a:t>
            </a:r>
            <a:endParaRPr sz="3600"/>
          </a:p>
        </p:txBody>
      </p:sp>
      <p:sp>
        <p:nvSpPr>
          <p:cNvPr id="8" name="object 8"/>
          <p:cNvSpPr txBox="1"/>
          <p:nvPr/>
        </p:nvSpPr>
        <p:spPr>
          <a:xfrm>
            <a:off x="4832698" y="6077332"/>
            <a:ext cx="261493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31950" algn="l"/>
                <a:tab pos="2263140" algn="l"/>
              </a:tabLst>
            </a:pP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M A R</a:t>
            </a:r>
            <a:r>
              <a:rPr sz="3200" dirty="0">
                <a:solidFill>
                  <a:srgbClr val="2D3334"/>
                </a:solidFill>
                <a:latin typeface="Arial Black"/>
                <a:cs typeface="Arial Black"/>
              </a:rPr>
              <a:t>	</a:t>
            </a:r>
            <a:r>
              <a:rPr sz="4800" spc="-7" baseline="1736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sz="3200" spc="-5" dirty="0">
                <a:solidFill>
                  <a:srgbClr val="2D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7277" y="2328815"/>
            <a:ext cx="3456940" cy="1101725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800" spc="-5" dirty="0">
                <a:latin typeface="Arial MT"/>
                <a:cs typeface="Arial MT"/>
              </a:rPr>
              <a:t>Assessing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potential for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994"/>
              </a:spcBef>
            </a:pPr>
            <a:r>
              <a:rPr sz="1800" spc="-5" dirty="0">
                <a:latin typeface="Arial MT"/>
                <a:cs typeface="Arial MT"/>
              </a:rPr>
              <a:t>Knowing whether theater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system meets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requirements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52880" y="4490685"/>
            <a:ext cx="2871470" cy="1249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Coordinating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Area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Joint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Blood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Program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Manager</a:t>
            </a:r>
            <a:endParaRPr sz="1800">
              <a:latin typeface="Arial MT"/>
              <a:cs typeface="Arial MT"/>
            </a:endParaRPr>
          </a:p>
          <a:p>
            <a:pPr marL="12700" marR="29845">
              <a:lnSpc>
                <a:spcPct val="100000"/>
              </a:lnSpc>
              <a:spcBef>
                <a:spcPts val="994"/>
              </a:spcBef>
            </a:pPr>
            <a:r>
              <a:rPr sz="1800" spc="-5" dirty="0">
                <a:latin typeface="Arial MT"/>
                <a:cs typeface="Arial MT"/>
              </a:rPr>
              <a:t>Initiating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SOPs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begin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activation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90413" y="2776185"/>
            <a:ext cx="3086100" cy="165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481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Blood typing (confirming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donor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status)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994"/>
              </a:spcBef>
            </a:pPr>
            <a:r>
              <a:rPr sz="1800" spc="-5" dirty="0">
                <a:latin typeface="Arial MT"/>
                <a:cs typeface="Arial MT"/>
              </a:rPr>
              <a:t>Blood collection, including test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samples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1800" spc="-5" dirty="0">
                <a:latin typeface="Arial MT"/>
                <a:cs typeface="Arial MT"/>
              </a:rPr>
              <a:t>Blood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65514" y="2379564"/>
            <a:ext cx="3226435" cy="2473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56845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Determining situation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spc="-5" dirty="0">
                <a:latin typeface="Arial MT"/>
                <a:cs typeface="Arial MT"/>
              </a:rPr>
              <a:t>stable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blood bank is no longer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needed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994"/>
              </a:spcBef>
            </a:pPr>
            <a:r>
              <a:rPr sz="1800" spc="-5" dirty="0">
                <a:latin typeface="Arial MT"/>
                <a:cs typeface="Arial MT"/>
              </a:rPr>
              <a:t>Gathering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transmitting data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preventive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medicine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POCs</a:t>
            </a:r>
            <a:endParaRPr sz="1800">
              <a:latin typeface="Arial MT"/>
              <a:cs typeface="Arial MT"/>
            </a:endParaRPr>
          </a:p>
          <a:p>
            <a:pPr marL="12700" marR="1108710">
              <a:lnSpc>
                <a:spcPct val="100000"/>
              </a:lnSpc>
              <a:spcBef>
                <a:spcPts val="1000"/>
              </a:spcBef>
            </a:pPr>
            <a:r>
              <a:rPr sz="1800" spc="-5" dirty="0">
                <a:latin typeface="Arial MT"/>
                <a:cs typeface="Arial MT"/>
              </a:rPr>
              <a:t>Notifying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donors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of any lab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findings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05765" y="2454780"/>
            <a:ext cx="0" cy="324485"/>
          </a:xfrm>
          <a:custGeom>
            <a:avLst/>
            <a:gdLst/>
            <a:ahLst/>
            <a:cxnLst/>
            <a:rect l="l" t="t" r="r" b="b"/>
            <a:pathLst>
              <a:path h="324485">
                <a:moveTo>
                  <a:pt x="0" y="324002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354862" y="1787197"/>
            <a:ext cx="34163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Determining when </a:t>
            </a:r>
            <a:r>
              <a:rPr sz="1800" b="1" dirty="0">
                <a:latin typeface="Arial"/>
                <a:cs typeface="Arial"/>
              </a:rPr>
              <a:t>a </a:t>
            </a:r>
            <a:r>
              <a:rPr sz="1800" b="1" spc="-5" dirty="0">
                <a:latin typeface="Arial"/>
                <a:cs typeface="Arial"/>
              </a:rPr>
              <a:t>field blood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bank is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indicated: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39317" y="3817394"/>
            <a:ext cx="2438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Activating the </a:t>
            </a: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walking </a:t>
            </a:r>
            <a:r>
              <a:rPr sz="1800" b="1" spc="-490" dirty="0">
                <a:solidFill>
                  <a:srgbClr val="BB85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blood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bank: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363363" y="1787197"/>
            <a:ext cx="28067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Overseeing (and possibly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performing) blood bank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operations: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159037" y="1733247"/>
            <a:ext cx="30092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BB8542"/>
                </a:solidFill>
                <a:latin typeface="Arial"/>
                <a:cs typeface="Arial"/>
              </a:rPr>
              <a:t>Deactivating </a:t>
            </a:r>
            <a:r>
              <a:rPr sz="1800" b="1" spc="-5" dirty="0">
                <a:latin typeface="Arial"/>
                <a:cs typeface="Arial"/>
              </a:rPr>
              <a:t>the field blood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bank and follow-up: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405765" y="2899025"/>
            <a:ext cx="0" cy="540385"/>
          </a:xfrm>
          <a:custGeom>
            <a:avLst/>
            <a:gdLst/>
            <a:ahLst/>
            <a:cxnLst/>
            <a:rect l="l" t="t" r="r" b="b"/>
            <a:pathLst>
              <a:path h="540385">
                <a:moveTo>
                  <a:pt x="0" y="540003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244458" y="2423537"/>
            <a:ext cx="0" cy="777240"/>
          </a:xfrm>
          <a:custGeom>
            <a:avLst/>
            <a:gdLst/>
            <a:ahLst/>
            <a:cxnLst/>
            <a:rect l="l" t="t" r="r" b="b"/>
            <a:pathLst>
              <a:path h="777239">
                <a:moveTo>
                  <a:pt x="0" y="776846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0" name="object 20"/>
          <p:cNvGrpSpPr/>
          <p:nvPr/>
        </p:nvGrpSpPr>
        <p:grpSpPr>
          <a:xfrm>
            <a:off x="249936" y="5976369"/>
            <a:ext cx="3095625" cy="639445"/>
            <a:chOff x="249936" y="5976369"/>
            <a:chExt cx="3095625" cy="639445"/>
          </a:xfrm>
        </p:grpSpPr>
        <p:sp>
          <p:nvSpPr>
            <p:cNvPr id="21" name="object 21"/>
            <p:cNvSpPr/>
            <p:nvPr/>
          </p:nvSpPr>
          <p:spPr>
            <a:xfrm>
              <a:off x="259461" y="5985894"/>
              <a:ext cx="3076575" cy="620395"/>
            </a:xfrm>
            <a:custGeom>
              <a:avLst/>
              <a:gdLst/>
              <a:ahLst/>
              <a:cxnLst/>
              <a:rect l="l" t="t" r="r" b="b"/>
              <a:pathLst>
                <a:path w="3076575" h="620395">
                  <a:moveTo>
                    <a:pt x="3004985" y="0"/>
                  </a:moveTo>
                  <a:lnTo>
                    <a:pt x="71208" y="0"/>
                  </a:lnTo>
                  <a:lnTo>
                    <a:pt x="43489" y="5595"/>
                  </a:lnTo>
                  <a:lnTo>
                    <a:pt x="20854" y="20854"/>
                  </a:lnTo>
                  <a:lnTo>
                    <a:pt x="5595" y="43489"/>
                  </a:lnTo>
                  <a:lnTo>
                    <a:pt x="0" y="71208"/>
                  </a:lnTo>
                  <a:lnTo>
                    <a:pt x="0" y="549046"/>
                  </a:lnTo>
                  <a:lnTo>
                    <a:pt x="5595" y="576767"/>
                  </a:lnTo>
                  <a:lnTo>
                    <a:pt x="20854" y="599406"/>
                  </a:lnTo>
                  <a:lnTo>
                    <a:pt x="43489" y="614670"/>
                  </a:lnTo>
                  <a:lnTo>
                    <a:pt x="71208" y="620268"/>
                  </a:lnTo>
                  <a:lnTo>
                    <a:pt x="3004985" y="620268"/>
                  </a:lnTo>
                  <a:lnTo>
                    <a:pt x="3032704" y="614670"/>
                  </a:lnTo>
                  <a:lnTo>
                    <a:pt x="3055339" y="599406"/>
                  </a:lnTo>
                  <a:lnTo>
                    <a:pt x="3070598" y="576767"/>
                  </a:lnTo>
                  <a:lnTo>
                    <a:pt x="3076194" y="549046"/>
                  </a:lnTo>
                  <a:lnTo>
                    <a:pt x="3076194" y="71208"/>
                  </a:lnTo>
                  <a:lnTo>
                    <a:pt x="3070598" y="43489"/>
                  </a:lnTo>
                  <a:lnTo>
                    <a:pt x="3055339" y="20854"/>
                  </a:lnTo>
                  <a:lnTo>
                    <a:pt x="3032704" y="5595"/>
                  </a:lnTo>
                  <a:lnTo>
                    <a:pt x="3004985" y="0"/>
                  </a:lnTo>
                  <a:close/>
                </a:path>
              </a:pathLst>
            </a:custGeom>
            <a:solidFill>
              <a:srgbClr val="A0C1E7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59461" y="5985894"/>
              <a:ext cx="3076575" cy="620395"/>
            </a:xfrm>
            <a:custGeom>
              <a:avLst/>
              <a:gdLst/>
              <a:ahLst/>
              <a:cxnLst/>
              <a:rect l="l" t="t" r="r" b="b"/>
              <a:pathLst>
                <a:path w="3076575" h="620395">
                  <a:moveTo>
                    <a:pt x="0" y="71208"/>
                  </a:moveTo>
                  <a:lnTo>
                    <a:pt x="5595" y="43489"/>
                  </a:lnTo>
                  <a:lnTo>
                    <a:pt x="20854" y="20854"/>
                  </a:lnTo>
                  <a:lnTo>
                    <a:pt x="43489" y="5595"/>
                  </a:lnTo>
                  <a:lnTo>
                    <a:pt x="71208" y="0"/>
                  </a:lnTo>
                  <a:lnTo>
                    <a:pt x="3004985" y="0"/>
                  </a:lnTo>
                  <a:lnTo>
                    <a:pt x="3032704" y="5595"/>
                  </a:lnTo>
                  <a:lnTo>
                    <a:pt x="3055339" y="20854"/>
                  </a:lnTo>
                  <a:lnTo>
                    <a:pt x="3070598" y="43489"/>
                  </a:lnTo>
                  <a:lnTo>
                    <a:pt x="3076194" y="71208"/>
                  </a:lnTo>
                  <a:lnTo>
                    <a:pt x="3076194" y="549046"/>
                  </a:lnTo>
                  <a:lnTo>
                    <a:pt x="3070598" y="576767"/>
                  </a:lnTo>
                  <a:lnTo>
                    <a:pt x="3055339" y="599406"/>
                  </a:lnTo>
                  <a:lnTo>
                    <a:pt x="3032704" y="614670"/>
                  </a:lnTo>
                  <a:lnTo>
                    <a:pt x="3004985" y="620268"/>
                  </a:lnTo>
                  <a:lnTo>
                    <a:pt x="71208" y="620268"/>
                  </a:lnTo>
                  <a:lnTo>
                    <a:pt x="43489" y="614670"/>
                  </a:lnTo>
                  <a:lnTo>
                    <a:pt x="20854" y="599406"/>
                  </a:lnTo>
                  <a:lnTo>
                    <a:pt x="5595" y="576767"/>
                  </a:lnTo>
                  <a:lnTo>
                    <a:pt x="0" y="549046"/>
                  </a:lnTo>
                  <a:lnTo>
                    <a:pt x="0" y="71208"/>
                  </a:lnTo>
                  <a:close/>
                </a:path>
              </a:pathLst>
            </a:custGeom>
            <a:ln w="19050">
              <a:solidFill>
                <a:srgbClr val="A0C1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788729" y="6157312"/>
            <a:ext cx="234124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Level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Evidence: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C-LD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211073" y="5941326"/>
            <a:ext cx="912494" cy="916940"/>
            <a:chOff x="211073" y="5941326"/>
            <a:chExt cx="912494" cy="916940"/>
          </a:xfrm>
        </p:grpSpPr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1073" y="5941326"/>
              <a:ext cx="912101" cy="91667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05384" y="6135624"/>
              <a:ext cx="325361" cy="391667"/>
            </a:xfrm>
            <a:prstGeom prst="rect">
              <a:avLst/>
            </a:prstGeom>
          </p:spPr>
        </p:pic>
      </p:grpSp>
      <p:sp>
        <p:nvSpPr>
          <p:cNvPr id="27" name="object 27"/>
          <p:cNvSpPr/>
          <p:nvPr/>
        </p:nvSpPr>
        <p:spPr>
          <a:xfrm>
            <a:off x="405765" y="4543421"/>
            <a:ext cx="0" cy="540385"/>
          </a:xfrm>
          <a:custGeom>
            <a:avLst/>
            <a:gdLst/>
            <a:ahLst/>
            <a:cxnLst/>
            <a:rect l="l" t="t" r="r" b="b"/>
            <a:pathLst>
              <a:path h="540385">
                <a:moveTo>
                  <a:pt x="0" y="540004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05765" y="5188835"/>
            <a:ext cx="0" cy="540385"/>
          </a:xfrm>
          <a:custGeom>
            <a:avLst/>
            <a:gdLst/>
            <a:ahLst/>
            <a:cxnLst/>
            <a:rect l="l" t="t" r="r" b="b"/>
            <a:pathLst>
              <a:path h="540385">
                <a:moveTo>
                  <a:pt x="0" y="540003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427601" y="2800727"/>
            <a:ext cx="0" cy="540385"/>
          </a:xfrm>
          <a:custGeom>
            <a:avLst/>
            <a:gdLst/>
            <a:ahLst/>
            <a:cxnLst/>
            <a:rect l="l" t="t" r="r" b="b"/>
            <a:pathLst>
              <a:path h="540385">
                <a:moveTo>
                  <a:pt x="0" y="540003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427601" y="4112130"/>
            <a:ext cx="0" cy="324485"/>
          </a:xfrm>
          <a:custGeom>
            <a:avLst/>
            <a:gdLst/>
            <a:ahLst/>
            <a:cxnLst/>
            <a:rect l="l" t="t" r="r" b="b"/>
            <a:pathLst>
              <a:path h="324485">
                <a:moveTo>
                  <a:pt x="0" y="324002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427601" y="3442331"/>
            <a:ext cx="0" cy="540385"/>
          </a:xfrm>
          <a:custGeom>
            <a:avLst/>
            <a:gdLst/>
            <a:ahLst/>
            <a:cxnLst/>
            <a:rect l="l" t="t" r="r" b="b"/>
            <a:pathLst>
              <a:path h="540385">
                <a:moveTo>
                  <a:pt x="0" y="540003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8244458" y="3353177"/>
            <a:ext cx="0" cy="540385"/>
          </a:xfrm>
          <a:custGeom>
            <a:avLst/>
            <a:gdLst/>
            <a:ahLst/>
            <a:cxnLst/>
            <a:rect l="l" t="t" r="r" b="b"/>
            <a:pathLst>
              <a:path h="540385">
                <a:moveTo>
                  <a:pt x="0" y="540004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244458" y="4041263"/>
            <a:ext cx="0" cy="760095"/>
          </a:xfrm>
          <a:custGeom>
            <a:avLst/>
            <a:gdLst/>
            <a:ahLst/>
            <a:cxnLst/>
            <a:rect l="l" t="t" r="r" b="b"/>
            <a:pathLst>
              <a:path h="760095">
                <a:moveTo>
                  <a:pt x="0" y="759790"/>
                </a:moveTo>
                <a:lnTo>
                  <a:pt x="0" y="0"/>
                </a:lnTo>
              </a:path>
            </a:pathLst>
          </a:custGeom>
          <a:ln w="101600">
            <a:solidFill>
              <a:srgbClr val="CD91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36" name="object 3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32</a:t>
            </a:fld>
            <a:endParaRPr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7982" y="1574291"/>
            <a:ext cx="11177015" cy="5042153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91254" y="1687019"/>
          <a:ext cx="10788648" cy="47733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770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03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13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0079">
                <a:tc>
                  <a:txBody>
                    <a:bodyPr/>
                    <a:lstStyle/>
                    <a:p>
                      <a:pPr marL="888365">
                        <a:lnSpc>
                          <a:spcPct val="100000"/>
                        </a:lnSpc>
                        <a:spcBef>
                          <a:spcPts val="139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SUBJECT</a:t>
                      </a:r>
                      <a:r>
                        <a:rPr sz="18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30" dirty="0">
                          <a:latin typeface="Arial"/>
                          <a:cs typeface="Arial"/>
                        </a:rPr>
                        <a:t>CATEGORY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7653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1D2D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9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STUDY</a:t>
                      </a:r>
                      <a:r>
                        <a:rPr sz="18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TYPES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765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1D2D3"/>
                    </a:solidFill>
                  </a:tcPr>
                </a:tc>
                <a:tc>
                  <a:txBody>
                    <a:bodyPr/>
                    <a:lstStyle/>
                    <a:p>
                      <a:pPr marL="210820" marR="202565" indent="273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LEVEL OF </a:t>
                      </a:r>
                      <a:r>
                        <a:rPr sz="1800" b="1" spc="-4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latin typeface="Arial"/>
                          <a:cs typeface="Arial"/>
                        </a:rPr>
                        <a:t>EV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800" b="1" dirty="0">
                          <a:latin typeface="Arial"/>
                          <a:cs typeface="Arial"/>
                        </a:rPr>
                        <a:t>DENCE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1D2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2720">
                <a:tc>
                  <a:txBody>
                    <a:bodyPr/>
                    <a:lstStyle/>
                    <a:p>
                      <a:pPr marL="287655" marR="650240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Strategies &amp;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Techniques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for Hemorrhagic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Shock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930910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Randomized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Controlled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Trials</a:t>
                      </a:r>
                      <a:r>
                        <a:rPr sz="1400" spc="-9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Animal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Study,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Lab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evaluation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observational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with limitations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C-LD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27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87655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Early</a:t>
                      </a:r>
                      <a:r>
                        <a:rPr sz="1400" spc="-8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Administration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 Products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683260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Meta-analysis of randomized controlled studies and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retrospective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observational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 b="1" dirty="0">
                          <a:latin typeface="Arial"/>
                          <a:cs typeface="Arial"/>
                        </a:rPr>
                        <a:t>B-NR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27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87655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Use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of Whole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Component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Therapies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683260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Meta-analysis of randomized controlled studies and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retrospective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observational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 b="1" dirty="0">
                          <a:latin typeface="Arial"/>
                          <a:cs typeface="Arial"/>
                        </a:rPr>
                        <a:t>B-NR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9839">
                <a:tc>
                  <a:txBody>
                    <a:bodyPr/>
                    <a:lstStyle/>
                    <a:p>
                      <a:pPr marL="28765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400" spc="-10" dirty="0">
                          <a:latin typeface="Arial MT"/>
                          <a:cs typeface="Arial MT"/>
                        </a:rPr>
                        <a:t>Transfusion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Reactions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181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marL="28765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Retrospective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observational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study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181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600" b="1" dirty="0">
                          <a:latin typeface="Arial"/>
                          <a:cs typeface="Arial"/>
                        </a:rPr>
                        <a:t>B-R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27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87655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Blood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Typing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Field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Collection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436245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Meta-analysis of observational studies, lab evaluations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case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C-LD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9840">
                <a:tc>
                  <a:txBody>
                    <a:bodyPr/>
                    <a:lstStyle/>
                    <a:p>
                      <a:pPr marL="28765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Hypocalcemia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Transfusion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181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marL="28765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Retrospective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observational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study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181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600" b="1" dirty="0">
                          <a:latin typeface="Arial"/>
                          <a:cs typeface="Arial"/>
                        </a:rPr>
                        <a:t>B-NR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427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87655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Field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Blood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Banking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436245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Meta-analysis of observational studies, lab evaluations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case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C-LD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33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45627" y="289797"/>
            <a:ext cx="8179434" cy="13849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23875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0" dirty="0"/>
              <a:t> </a:t>
            </a:r>
            <a:r>
              <a:rPr spc="-5" dirty="0"/>
              <a:t>Resuscitation</a:t>
            </a:r>
            <a:r>
              <a:rPr spc="5" dirty="0"/>
              <a:t> </a:t>
            </a:r>
            <a:r>
              <a:rPr spc="-5" dirty="0"/>
              <a:t>in</a:t>
            </a:r>
            <a:r>
              <a:rPr spc="-10" dirty="0"/>
              <a:t> TFC</a:t>
            </a:r>
          </a:p>
          <a:p>
            <a:pPr marL="12700" marR="5080" indent="1333500">
              <a:lnSpc>
                <a:spcPts val="3890"/>
              </a:lnSpc>
              <a:spcBef>
                <a:spcPts val="585"/>
              </a:spcBef>
            </a:pPr>
            <a:r>
              <a:rPr sz="3600" dirty="0">
                <a:solidFill>
                  <a:srgbClr val="000000"/>
                </a:solidFill>
              </a:rPr>
              <a:t>EVIDENCE SUPPORTING 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FLUID</a:t>
            </a:r>
            <a:r>
              <a:rPr sz="3600" spc="-35" dirty="0">
                <a:solidFill>
                  <a:srgbClr val="000000"/>
                </a:solidFill>
              </a:rPr>
              <a:t> </a:t>
            </a:r>
            <a:r>
              <a:rPr sz="3600" spc="-45" dirty="0">
                <a:solidFill>
                  <a:srgbClr val="000000"/>
                </a:solidFill>
              </a:rPr>
              <a:t>RESUSCITATION</a:t>
            </a:r>
            <a:r>
              <a:rPr sz="3600" spc="-25" dirty="0">
                <a:solidFill>
                  <a:srgbClr val="000000"/>
                </a:solidFill>
              </a:rPr>
              <a:t> </a:t>
            </a:r>
            <a:r>
              <a:rPr sz="3600" spc="-30" dirty="0">
                <a:solidFill>
                  <a:srgbClr val="000000"/>
                </a:solidFill>
              </a:rPr>
              <a:t>STRATEGIES</a:t>
            </a:r>
            <a:endParaRPr sz="36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1604" y="1392936"/>
            <a:ext cx="11039081" cy="5139677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13244" y="1506542"/>
          <a:ext cx="10652759" cy="48695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44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921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52142">
                <a:tc>
                  <a:txBody>
                    <a:bodyPr/>
                    <a:lstStyle/>
                    <a:p>
                      <a:pPr marL="91440" marR="83185" indent="60960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Level of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Evidence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2636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1D2D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125095">
                        <a:lnSpc>
                          <a:spcPct val="100000"/>
                        </a:lnSpc>
                      </a:pPr>
                      <a:r>
                        <a:rPr sz="1600" b="1" dirty="0">
                          <a:latin typeface="Arial"/>
                          <a:cs typeface="Arial"/>
                        </a:rPr>
                        <a:t>AHA</a:t>
                      </a:r>
                      <a:r>
                        <a:rPr sz="16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Recommendation</a:t>
                      </a:r>
                      <a:r>
                        <a:rPr sz="16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System</a:t>
                      </a:r>
                      <a:r>
                        <a:rPr sz="16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5" dirty="0">
                          <a:latin typeface="Arial"/>
                          <a:cs typeface="Arial"/>
                        </a:rPr>
                        <a:t>Terminology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Explanation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1D2D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165735">
                        <a:lnSpc>
                          <a:spcPct val="100000"/>
                        </a:lnSpc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Why the</a:t>
                      </a:r>
                      <a:r>
                        <a:rPr sz="16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AHA</a:t>
                      </a:r>
                      <a:r>
                        <a:rPr sz="1600" b="1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Classification</a:t>
                      </a:r>
                      <a:r>
                        <a:rPr sz="16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latin typeface="Arial"/>
                          <a:cs typeface="Arial"/>
                        </a:rPr>
                        <a:t>System?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1D2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55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b="1" dirty="0">
                          <a:latin typeface="Arial"/>
                          <a:cs typeface="Arial"/>
                        </a:rPr>
                        <a:t>A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3C6EB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287655" marR="723900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Evidence from multiple randomized clinical trials (RCT) with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concordant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results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b="1" spc="-5" dirty="0">
                          <a:latin typeface="Arial"/>
                          <a:cs typeface="Arial"/>
                        </a:rPr>
                        <a:t>HIGH-QUALITY</a:t>
                      </a:r>
                      <a:r>
                        <a:rPr sz="1400" b="1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meta-analyses.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3C6EB8"/>
                    </a:solidFill>
                  </a:tcPr>
                </a:tc>
                <a:tc rowSpan="5">
                  <a:txBody>
                    <a:bodyPr/>
                    <a:lstStyle/>
                    <a:p>
                      <a:pPr marL="573405" marR="427990" indent="-285750">
                        <a:lnSpc>
                          <a:spcPct val="100000"/>
                        </a:lnSpc>
                        <a:spcBef>
                          <a:spcPts val="805"/>
                        </a:spcBef>
                        <a:buSzPct val="125000"/>
                        <a:buChar char="•"/>
                        <a:tabLst>
                          <a:tab pos="573405" algn="l"/>
                          <a:tab pos="57404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The level of evidence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recommendations allow readers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to quickly glean information on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strength,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certainty,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quality of evidence supporting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each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recommendation.</a:t>
                      </a:r>
                      <a:endParaRPr sz="16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  <a:buFont typeface="Arial MT"/>
                        <a:buChar char="•"/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573405" marR="301625" indent="-285750">
                        <a:lnSpc>
                          <a:spcPct val="100000"/>
                        </a:lnSpc>
                        <a:buSzPct val="125000"/>
                        <a:buChar char="•"/>
                        <a:tabLst>
                          <a:tab pos="573405" algn="l"/>
                          <a:tab pos="574040" algn="l"/>
                        </a:tabLst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A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recommendation with Level of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Evidence (LOE)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C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does not imply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that</a:t>
                      </a:r>
                      <a:r>
                        <a:rPr sz="1600" spc="1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600" spc="1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recommendation</a:t>
                      </a:r>
                      <a:r>
                        <a:rPr sz="1600" spc="10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is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weak.</a:t>
                      </a:r>
                      <a:endParaRPr sz="16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  <a:buFont typeface="Arial MT"/>
                        <a:buChar char="•"/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573405" marR="344170" indent="-285750">
                        <a:lnSpc>
                          <a:spcPct val="100000"/>
                        </a:lnSpc>
                        <a:spcBef>
                          <a:spcPts val="5"/>
                        </a:spcBef>
                        <a:buSzPct val="125000"/>
                        <a:buChar char="•"/>
                        <a:tabLst>
                          <a:tab pos="573405" algn="l"/>
                          <a:tab pos="574040" algn="l"/>
                        </a:tabLst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Although,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45" dirty="0">
                          <a:latin typeface="Arial MT"/>
                          <a:cs typeface="Arial MT"/>
                        </a:rPr>
                        <a:t>RCTs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unavailable,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there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may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 very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clear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clinical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consensus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that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 particular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test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therapy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useful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effective.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6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B-R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726440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Evidence from moderate-quality trials, or a meta-analysis of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moderate quality (RCT) followed by an R to denote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b="1" spc="-10" dirty="0">
                          <a:latin typeface="Arial"/>
                          <a:cs typeface="Arial"/>
                        </a:rPr>
                        <a:t>RANDOMIZED</a:t>
                      </a:r>
                      <a:r>
                        <a:rPr sz="1400" b="1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6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B-NR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351790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Evidence from moderate-quality trials, or a meta-analysis of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moderate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quality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followed by</a:t>
                      </a:r>
                      <a:r>
                        <a:rPr sz="14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NR</a:t>
                      </a:r>
                      <a:r>
                        <a:rPr sz="14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denote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b="1" spc="-10" dirty="0">
                          <a:latin typeface="Arial"/>
                          <a:cs typeface="Arial"/>
                        </a:rPr>
                        <a:t>NON-RANDOMIZED </a:t>
                      </a:r>
                      <a:r>
                        <a:rPr sz="1400" b="1" spc="-3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studies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39DD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27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C-LD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931544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There is no convincing evidence and is followed by LD to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indicate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b="1" spc="-5" dirty="0">
                          <a:latin typeface="Arial"/>
                          <a:cs typeface="Arial"/>
                        </a:rPr>
                        <a:t>LIMITED </a:t>
                      </a:r>
                      <a:r>
                        <a:rPr sz="1400" b="1" spc="-60" dirty="0">
                          <a:latin typeface="Arial"/>
                          <a:cs typeface="Arial"/>
                        </a:rPr>
                        <a:t>DATA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7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085"/>
                        </a:spcBef>
                      </a:pPr>
                      <a:r>
                        <a:rPr sz="1400" b="1" spc="-5" dirty="0">
                          <a:latin typeface="Arial"/>
                          <a:cs typeface="Arial"/>
                        </a:rPr>
                        <a:t>C-EO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>
                  <a:txBody>
                    <a:bodyPr/>
                    <a:lstStyle/>
                    <a:p>
                      <a:pPr marL="287655" marR="664210">
                        <a:lnSpc>
                          <a:spcPct val="100000"/>
                        </a:lnSpc>
                        <a:spcBef>
                          <a:spcPts val="1130"/>
                        </a:spcBef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There is no convincing evidence and is followed by EO if the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consensus is based on </a:t>
                      </a:r>
                      <a:r>
                        <a:rPr sz="1400" b="1" spc="-5" dirty="0">
                          <a:latin typeface="Arial"/>
                          <a:cs typeface="Arial"/>
                        </a:rPr>
                        <a:t>EXPERT OPINION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, case studies or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standards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of care.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1435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A0C1E7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34</a:t>
            </a:fld>
            <a:endParaRPr dirty="0"/>
          </a:p>
        </p:txBody>
      </p:sp>
      <p:sp>
        <p:nvSpPr>
          <p:cNvPr id="6" name="object 6"/>
          <p:cNvSpPr txBox="1"/>
          <p:nvPr/>
        </p:nvSpPr>
        <p:spPr>
          <a:xfrm>
            <a:off x="1048321" y="836808"/>
            <a:ext cx="102133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ASSESSING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THE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EVIDENCE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FOR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GUIDELINES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27441" y="1454716"/>
            <a:ext cx="314198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latin typeface="Arial"/>
                <a:cs typeface="Arial"/>
              </a:rPr>
              <a:t>Knowledge</a:t>
            </a:r>
            <a:r>
              <a:rPr sz="2800" b="1" spc="-40" dirty="0">
                <a:latin typeface="Arial"/>
                <a:cs typeface="Arial"/>
              </a:rPr>
              <a:t> Topics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2307" y="1987353"/>
            <a:ext cx="5510530" cy="43624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700" spc="-5" dirty="0">
                <a:latin typeface="Arial MT"/>
                <a:cs typeface="Arial MT"/>
              </a:rPr>
              <a:t>Progressive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strategies,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indications,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limitations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fluid </a:t>
            </a:r>
            <a:r>
              <a:rPr sz="1700" spc="-459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resuscitation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for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hemorrhagic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shock</a:t>
            </a:r>
            <a:endParaRPr sz="1700">
              <a:latin typeface="Arial MT"/>
              <a:cs typeface="Arial MT"/>
            </a:endParaRPr>
          </a:p>
          <a:p>
            <a:pPr marL="12700" marR="254000">
              <a:lnSpc>
                <a:spcPct val="100000"/>
              </a:lnSpc>
              <a:spcBef>
                <a:spcPts val="800"/>
              </a:spcBef>
            </a:pPr>
            <a:r>
              <a:rPr sz="1700" spc="-5" dirty="0">
                <a:latin typeface="Arial MT"/>
                <a:cs typeface="Arial MT"/>
              </a:rPr>
              <a:t>Appropriate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fluid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resuscitation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techniques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to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prevent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or </a:t>
            </a:r>
            <a:r>
              <a:rPr sz="1700" spc="-45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treat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hemorrhagic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shock</a:t>
            </a:r>
            <a:endParaRPr sz="1700">
              <a:latin typeface="Arial MT"/>
              <a:cs typeface="Arial MT"/>
            </a:endParaRPr>
          </a:p>
          <a:p>
            <a:pPr marL="12700" marR="795020">
              <a:lnSpc>
                <a:spcPct val="100000"/>
              </a:lnSpc>
              <a:spcBef>
                <a:spcPts val="800"/>
              </a:spcBef>
            </a:pPr>
            <a:r>
              <a:rPr sz="1700" spc="-5" dirty="0">
                <a:latin typeface="Arial MT"/>
                <a:cs typeface="Arial MT"/>
              </a:rPr>
              <a:t>Importance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advantages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early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use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 </a:t>
            </a:r>
            <a:r>
              <a:rPr sz="1700" spc="-459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products</a:t>
            </a:r>
            <a:endParaRPr sz="17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700" spc="-5" dirty="0">
                <a:latin typeface="Arial MT"/>
                <a:cs typeface="Arial MT"/>
              </a:rPr>
              <a:t>Resuscitation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fluid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choice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from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most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to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least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preferred</a:t>
            </a:r>
            <a:endParaRPr sz="1700">
              <a:latin typeface="Arial MT"/>
              <a:cs typeface="Arial MT"/>
            </a:endParaRPr>
          </a:p>
          <a:p>
            <a:pPr marL="12700" marR="422909">
              <a:lnSpc>
                <a:spcPct val="100000"/>
              </a:lnSpc>
              <a:spcBef>
                <a:spcPts val="795"/>
              </a:spcBef>
            </a:pPr>
            <a:r>
              <a:rPr sz="1700" spc="-5" dirty="0">
                <a:latin typeface="Arial MT"/>
                <a:cs typeface="Arial MT"/>
              </a:rPr>
              <a:t>Advantages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cold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stored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low-titer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whole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 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30" dirty="0">
                <a:latin typeface="Arial MT"/>
                <a:cs typeface="Arial MT"/>
              </a:rPr>
              <a:t>(LTOWB)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fresh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low-titer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whole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30" dirty="0">
                <a:latin typeface="Arial MT"/>
                <a:cs typeface="Arial MT"/>
              </a:rPr>
              <a:t>(LTOWB)</a:t>
            </a:r>
            <a:endParaRPr sz="1700">
              <a:latin typeface="Arial MT"/>
              <a:cs typeface="Arial MT"/>
            </a:endParaRPr>
          </a:p>
          <a:p>
            <a:pPr marL="12700" marR="906144">
              <a:lnSpc>
                <a:spcPct val="100000"/>
              </a:lnSpc>
              <a:spcBef>
                <a:spcPts val="805"/>
              </a:spcBef>
            </a:pPr>
            <a:r>
              <a:rPr sz="1700" spc="-5" dirty="0">
                <a:latin typeface="Arial MT"/>
                <a:cs typeface="Arial MT"/>
              </a:rPr>
              <a:t>Indications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administration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methods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 </a:t>
            </a:r>
            <a:r>
              <a:rPr sz="1700" spc="-459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component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products</a:t>
            </a:r>
            <a:endParaRPr sz="17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1700" spc="-5" dirty="0">
                <a:latin typeface="Arial MT"/>
                <a:cs typeface="Arial MT"/>
              </a:rPr>
              <a:t>Considerations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and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principles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1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field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banking</a:t>
            </a:r>
            <a:endParaRPr sz="1700">
              <a:latin typeface="Arial MT"/>
              <a:cs typeface="Arial MT"/>
            </a:endParaRPr>
          </a:p>
          <a:p>
            <a:pPr marL="12700" marR="558800">
              <a:lnSpc>
                <a:spcPct val="100000"/>
              </a:lnSpc>
              <a:spcBef>
                <a:spcPts val="800"/>
              </a:spcBef>
            </a:pP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Signs,</a:t>
            </a:r>
            <a:r>
              <a:rPr sz="1700" spc="15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symptoms,</a:t>
            </a:r>
            <a:r>
              <a:rPr sz="1700" spc="5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and</a:t>
            </a:r>
            <a:r>
              <a:rPr sz="1700" spc="15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treatment</a:t>
            </a:r>
            <a:r>
              <a:rPr sz="1700" spc="25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strategies</a:t>
            </a:r>
            <a:r>
              <a:rPr sz="1700" spc="25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of</a:t>
            </a:r>
            <a:r>
              <a:rPr sz="1700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blood </a:t>
            </a:r>
            <a:r>
              <a:rPr sz="1700" spc="-455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transfusion</a:t>
            </a:r>
            <a:r>
              <a:rPr sz="1700" spc="20" dirty="0">
                <a:solidFill>
                  <a:srgbClr val="0D0D0D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0D0D0D"/>
                </a:solidFill>
                <a:latin typeface="Arial MT"/>
                <a:cs typeface="Arial MT"/>
              </a:rPr>
              <a:t>complications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91278" y="1394566"/>
            <a:ext cx="315658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latin typeface="Arial"/>
                <a:cs typeface="Arial"/>
              </a:rPr>
              <a:t>Skills</a:t>
            </a:r>
            <a:r>
              <a:rPr sz="2800" b="1" spc="-4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and</a:t>
            </a:r>
            <a:r>
              <a:rPr sz="2800" b="1" spc="-12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Abilities</a:t>
            </a:r>
            <a:endParaRPr sz="2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940959" y="1825553"/>
            <a:ext cx="4297680" cy="11080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30480">
              <a:lnSpc>
                <a:spcPct val="139300"/>
              </a:lnSpc>
              <a:spcBef>
                <a:spcPts val="95"/>
              </a:spcBef>
            </a:pP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type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determination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with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EldonCard</a:t>
            </a:r>
            <a:r>
              <a:rPr sz="1650" spc="-7" baseline="25252" dirty="0">
                <a:latin typeface="Arial MT"/>
                <a:cs typeface="Arial MT"/>
              </a:rPr>
              <a:t>® </a:t>
            </a:r>
            <a:r>
              <a:rPr sz="1650" baseline="25252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Product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donor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collection 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Administration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blood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component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products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616875" y="675111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0000"/>
                </a:solidFill>
              </a:rPr>
              <a:t>SUMMA</a:t>
            </a:r>
            <a:r>
              <a:rPr sz="3600" spc="-135" dirty="0">
                <a:solidFill>
                  <a:srgbClr val="000000"/>
                </a:solidFill>
              </a:rPr>
              <a:t>R</a:t>
            </a:r>
            <a:r>
              <a:rPr sz="3600" dirty="0">
                <a:solidFill>
                  <a:srgbClr val="000000"/>
                </a:solidFill>
              </a:rPr>
              <a:t>Y</a:t>
            </a:r>
            <a:endParaRPr sz="3600"/>
          </a:p>
        </p:txBody>
      </p:sp>
      <p:sp>
        <p:nvSpPr>
          <p:cNvPr id="9" name="object 9"/>
          <p:cNvSpPr/>
          <p:nvPr/>
        </p:nvSpPr>
        <p:spPr>
          <a:xfrm>
            <a:off x="6742938" y="1911857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19">
                <a:moveTo>
                  <a:pt x="0" y="274320"/>
                </a:moveTo>
                <a:lnTo>
                  <a:pt x="114300" y="274320"/>
                </a:lnTo>
                <a:lnTo>
                  <a:pt x="114300" y="0"/>
                </a:lnTo>
                <a:lnTo>
                  <a:pt x="0" y="0"/>
                </a:lnTo>
                <a:lnTo>
                  <a:pt x="0" y="27432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54736" y="3809243"/>
            <a:ext cx="114300" cy="299085"/>
          </a:xfrm>
          <a:custGeom>
            <a:avLst/>
            <a:gdLst/>
            <a:ahLst/>
            <a:cxnLst/>
            <a:rect l="l" t="t" r="r" b="b"/>
            <a:pathLst>
              <a:path w="114300" h="299085">
                <a:moveTo>
                  <a:pt x="0" y="298729"/>
                </a:moveTo>
                <a:lnTo>
                  <a:pt x="114300" y="298729"/>
                </a:lnTo>
                <a:lnTo>
                  <a:pt x="114300" y="0"/>
                </a:lnTo>
                <a:lnTo>
                  <a:pt x="0" y="0"/>
                </a:lnTo>
                <a:lnTo>
                  <a:pt x="0" y="298729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42938" y="2270760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19">
                <a:moveTo>
                  <a:pt x="0" y="274320"/>
                </a:moveTo>
                <a:lnTo>
                  <a:pt x="114300" y="274320"/>
                </a:lnTo>
                <a:lnTo>
                  <a:pt x="114300" y="0"/>
                </a:lnTo>
                <a:lnTo>
                  <a:pt x="0" y="0"/>
                </a:lnTo>
                <a:lnTo>
                  <a:pt x="0" y="27432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54736" y="2695194"/>
            <a:ext cx="114300" cy="411480"/>
          </a:xfrm>
          <a:custGeom>
            <a:avLst/>
            <a:gdLst/>
            <a:ahLst/>
            <a:cxnLst/>
            <a:rect l="l" t="t" r="r" b="b"/>
            <a:pathLst>
              <a:path w="114300" h="411480">
                <a:moveTo>
                  <a:pt x="0" y="411479"/>
                </a:moveTo>
                <a:lnTo>
                  <a:pt x="114300" y="411479"/>
                </a:lnTo>
                <a:lnTo>
                  <a:pt x="114300" y="0"/>
                </a:lnTo>
                <a:lnTo>
                  <a:pt x="0" y="0"/>
                </a:lnTo>
                <a:lnTo>
                  <a:pt x="0" y="411479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4736" y="5424683"/>
            <a:ext cx="114300" cy="299085"/>
          </a:xfrm>
          <a:custGeom>
            <a:avLst/>
            <a:gdLst/>
            <a:ahLst/>
            <a:cxnLst/>
            <a:rect l="l" t="t" r="r" b="b"/>
            <a:pathLst>
              <a:path w="114300" h="299085">
                <a:moveTo>
                  <a:pt x="0" y="298729"/>
                </a:moveTo>
                <a:lnTo>
                  <a:pt x="114300" y="298729"/>
                </a:lnTo>
                <a:lnTo>
                  <a:pt x="114300" y="0"/>
                </a:lnTo>
                <a:lnTo>
                  <a:pt x="0" y="0"/>
                </a:lnTo>
                <a:lnTo>
                  <a:pt x="0" y="298729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742938" y="2660142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19">
                <a:moveTo>
                  <a:pt x="0" y="274320"/>
                </a:moveTo>
                <a:lnTo>
                  <a:pt x="114300" y="274320"/>
                </a:lnTo>
                <a:lnTo>
                  <a:pt x="114300" y="0"/>
                </a:lnTo>
                <a:lnTo>
                  <a:pt x="0" y="0"/>
                </a:lnTo>
                <a:lnTo>
                  <a:pt x="0" y="27432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54736" y="2049017"/>
            <a:ext cx="114300" cy="411480"/>
          </a:xfrm>
          <a:custGeom>
            <a:avLst/>
            <a:gdLst/>
            <a:ahLst/>
            <a:cxnLst/>
            <a:rect l="l" t="t" r="r" b="b"/>
            <a:pathLst>
              <a:path w="114300" h="411480">
                <a:moveTo>
                  <a:pt x="0" y="411479"/>
                </a:moveTo>
                <a:lnTo>
                  <a:pt x="114300" y="411479"/>
                </a:lnTo>
                <a:lnTo>
                  <a:pt x="114300" y="0"/>
                </a:lnTo>
                <a:lnTo>
                  <a:pt x="0" y="0"/>
                </a:lnTo>
                <a:lnTo>
                  <a:pt x="0" y="411479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54736" y="4312158"/>
            <a:ext cx="114300" cy="411480"/>
          </a:xfrm>
          <a:custGeom>
            <a:avLst/>
            <a:gdLst/>
            <a:ahLst/>
            <a:cxnLst/>
            <a:rect l="l" t="t" r="r" b="b"/>
            <a:pathLst>
              <a:path w="114300" h="411479">
                <a:moveTo>
                  <a:pt x="0" y="411480"/>
                </a:moveTo>
                <a:lnTo>
                  <a:pt x="114300" y="411480"/>
                </a:lnTo>
                <a:lnTo>
                  <a:pt x="114300" y="0"/>
                </a:lnTo>
                <a:lnTo>
                  <a:pt x="0" y="0"/>
                </a:lnTo>
                <a:lnTo>
                  <a:pt x="0" y="41148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54736" y="4880609"/>
            <a:ext cx="114300" cy="411480"/>
          </a:xfrm>
          <a:custGeom>
            <a:avLst/>
            <a:gdLst/>
            <a:ahLst/>
            <a:cxnLst/>
            <a:rect l="l" t="t" r="r" b="b"/>
            <a:pathLst>
              <a:path w="114300" h="411479">
                <a:moveTo>
                  <a:pt x="0" y="411479"/>
                </a:moveTo>
                <a:lnTo>
                  <a:pt x="114300" y="411479"/>
                </a:lnTo>
                <a:lnTo>
                  <a:pt x="114300" y="0"/>
                </a:lnTo>
                <a:lnTo>
                  <a:pt x="0" y="0"/>
                </a:lnTo>
                <a:lnTo>
                  <a:pt x="0" y="411479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54736" y="5849111"/>
            <a:ext cx="114300" cy="411480"/>
          </a:xfrm>
          <a:custGeom>
            <a:avLst/>
            <a:gdLst/>
            <a:ahLst/>
            <a:cxnLst/>
            <a:rect l="l" t="t" r="r" b="b"/>
            <a:pathLst>
              <a:path w="114300" h="411479">
                <a:moveTo>
                  <a:pt x="0" y="411480"/>
                </a:moveTo>
                <a:lnTo>
                  <a:pt x="114300" y="411480"/>
                </a:lnTo>
                <a:lnTo>
                  <a:pt x="114300" y="0"/>
                </a:lnTo>
                <a:lnTo>
                  <a:pt x="0" y="0"/>
                </a:lnTo>
                <a:lnTo>
                  <a:pt x="0" y="41148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54736" y="3315461"/>
            <a:ext cx="114300" cy="411480"/>
          </a:xfrm>
          <a:custGeom>
            <a:avLst/>
            <a:gdLst/>
            <a:ahLst/>
            <a:cxnLst/>
            <a:rect l="l" t="t" r="r" b="b"/>
            <a:pathLst>
              <a:path w="114300" h="411479">
                <a:moveTo>
                  <a:pt x="0" y="411480"/>
                </a:moveTo>
                <a:lnTo>
                  <a:pt x="114300" y="411480"/>
                </a:lnTo>
                <a:lnTo>
                  <a:pt x="114300" y="0"/>
                </a:lnTo>
                <a:lnTo>
                  <a:pt x="0" y="0"/>
                </a:lnTo>
                <a:lnTo>
                  <a:pt x="0" y="411480"/>
                </a:lnTo>
                <a:close/>
              </a:path>
            </a:pathLst>
          </a:custGeom>
          <a:solidFill>
            <a:srgbClr val="BB85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35</a:t>
            </a:fld>
            <a:endParaRPr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D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557430" y="302069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1814" marR="508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What signs of hemorrhagic shock are indications that fluid </a:t>
            </a:r>
            <a:r>
              <a:rPr spc="-655" dirty="0"/>
              <a:t> </a:t>
            </a:r>
            <a:r>
              <a:rPr spc="-5" dirty="0"/>
              <a:t>resuscitation</a:t>
            </a:r>
            <a:r>
              <a:rPr spc="5" dirty="0"/>
              <a:t> </a:t>
            </a:r>
            <a:r>
              <a:rPr spc="-5" dirty="0"/>
              <a:t>is needed?</a:t>
            </a:r>
          </a:p>
          <a:p>
            <a:pPr marL="1809114">
              <a:lnSpc>
                <a:spcPct val="100000"/>
              </a:lnSpc>
              <a:spcBef>
                <a:spcPts val="10"/>
              </a:spcBef>
            </a:pPr>
            <a:endParaRPr sz="2600"/>
          </a:p>
          <a:p>
            <a:pPr marL="1821814" marR="1085850">
              <a:lnSpc>
                <a:spcPct val="100000"/>
              </a:lnSpc>
            </a:pPr>
            <a:r>
              <a:rPr spc="-5" dirty="0"/>
              <a:t>What is the preferred product for hemorrhagic fluid </a:t>
            </a:r>
            <a:r>
              <a:rPr spc="-655" dirty="0"/>
              <a:t> </a:t>
            </a:r>
            <a:r>
              <a:rPr spc="-5" dirty="0"/>
              <a:t>resuscitation?</a:t>
            </a:r>
          </a:p>
          <a:p>
            <a:pPr marL="1809114">
              <a:lnSpc>
                <a:spcPct val="100000"/>
              </a:lnSpc>
              <a:spcBef>
                <a:spcPts val="10"/>
              </a:spcBef>
            </a:pPr>
            <a:endParaRPr sz="2600"/>
          </a:p>
          <a:p>
            <a:pPr marL="1821814" marR="1193800">
              <a:lnSpc>
                <a:spcPct val="100000"/>
              </a:lnSpc>
            </a:pPr>
            <a:r>
              <a:rPr spc="-5" dirty="0"/>
              <a:t>When should calcium be administered during fluid </a:t>
            </a:r>
            <a:r>
              <a:rPr spc="-655" dirty="0"/>
              <a:t> </a:t>
            </a:r>
            <a:r>
              <a:rPr spc="-5" dirty="0"/>
              <a:t>resuscitation?</a:t>
            </a:r>
          </a:p>
          <a:p>
            <a:pPr marL="1821814" marR="1281430">
              <a:lnSpc>
                <a:spcPct val="204199"/>
              </a:lnSpc>
            </a:pPr>
            <a:r>
              <a:rPr spc="-5" dirty="0"/>
              <a:t>When should fluid resuscitation be discontinued? </a:t>
            </a:r>
            <a:r>
              <a:rPr spc="-655" dirty="0"/>
              <a:t> </a:t>
            </a:r>
            <a:r>
              <a:rPr spc="-5" dirty="0"/>
              <a:t>What</a:t>
            </a:r>
            <a:r>
              <a:rPr spc="-10" dirty="0"/>
              <a:t> </a:t>
            </a:r>
            <a:r>
              <a:rPr spc="-5" dirty="0"/>
              <a:t>is</a:t>
            </a:r>
            <a:r>
              <a:rPr spc="-15" dirty="0"/>
              <a:t> </a:t>
            </a:r>
            <a:r>
              <a:rPr spc="-5" dirty="0"/>
              <a:t>an advantage</a:t>
            </a:r>
            <a:r>
              <a:rPr spc="15" dirty="0"/>
              <a:t> </a:t>
            </a:r>
            <a:r>
              <a:rPr spc="-5" dirty="0"/>
              <a:t>of</a:t>
            </a:r>
            <a:r>
              <a:rPr spc="-15" dirty="0"/>
              <a:t> </a:t>
            </a:r>
            <a:r>
              <a:rPr spc="-5" dirty="0"/>
              <a:t>freeze-dried</a:t>
            </a:r>
            <a:r>
              <a:rPr spc="20" dirty="0"/>
              <a:t> </a:t>
            </a:r>
            <a:r>
              <a:rPr spc="-5" dirty="0"/>
              <a:t>plasma?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609394" y="802806"/>
            <a:ext cx="4979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CHECK</a:t>
            </a:r>
            <a:r>
              <a:rPr sz="3600" spc="-40" dirty="0">
                <a:solidFill>
                  <a:srgbClr val="FFFFFF"/>
                </a:solidFill>
              </a:rPr>
              <a:t> </a:t>
            </a:r>
            <a:r>
              <a:rPr sz="3600" dirty="0">
                <a:solidFill>
                  <a:srgbClr val="FFFFFF"/>
                </a:solidFill>
              </a:rPr>
              <a:t>ON</a:t>
            </a:r>
            <a:r>
              <a:rPr sz="3600" spc="-45" dirty="0">
                <a:solidFill>
                  <a:srgbClr val="FFFFFF"/>
                </a:solidFill>
              </a:rPr>
              <a:t> </a:t>
            </a:r>
            <a:r>
              <a:rPr sz="3600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6514" y="1802892"/>
            <a:ext cx="573785" cy="60731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6514" y="2914650"/>
            <a:ext cx="573785" cy="607313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6514" y="4012691"/>
            <a:ext cx="573785" cy="6080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6514" y="4987290"/>
            <a:ext cx="573785" cy="60731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6514" y="5750814"/>
            <a:ext cx="573785" cy="608063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36</a:t>
            </a:fld>
            <a:endParaRPr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Module</a:t>
            </a:r>
            <a:r>
              <a:rPr dirty="0"/>
              <a:t> </a:t>
            </a:r>
            <a:r>
              <a:rPr spc="-40" dirty="0"/>
              <a:t>11:</a:t>
            </a:r>
            <a:r>
              <a:rPr spc="-10" dirty="0"/>
              <a:t> </a:t>
            </a:r>
            <a:r>
              <a:rPr spc="-5" dirty="0"/>
              <a:t>Hemorrhagic</a:t>
            </a:r>
            <a:r>
              <a:rPr spc="10" dirty="0"/>
              <a:t> </a:t>
            </a:r>
            <a:r>
              <a:rPr spc="-10" dirty="0"/>
              <a:t>Shock</a:t>
            </a:r>
            <a:r>
              <a:rPr spc="10" dirty="0"/>
              <a:t> </a:t>
            </a:r>
            <a:r>
              <a:rPr spc="-5" dirty="0"/>
              <a:t>Fluid</a:t>
            </a:r>
            <a:r>
              <a:rPr spc="-15" dirty="0"/>
              <a:t> </a:t>
            </a:r>
            <a:r>
              <a:rPr spc="-5" dirty="0"/>
              <a:t>Resuscitation</a:t>
            </a:r>
            <a:r>
              <a:rPr spc="10" dirty="0"/>
              <a:t> </a:t>
            </a:r>
            <a:r>
              <a:rPr spc="-5" dirty="0"/>
              <a:t>in</a:t>
            </a:r>
            <a:r>
              <a:rPr spc="-15" dirty="0"/>
              <a:t> </a:t>
            </a:r>
            <a:r>
              <a:rPr spc="-10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2972" y="2915922"/>
            <a:ext cx="678624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121" y="1441703"/>
            <a:ext cx="1523999" cy="143470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223759" y="4335030"/>
            <a:ext cx="2514599" cy="1828638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199110" y="1300127"/>
            <a:ext cx="3277235" cy="3007360"/>
            <a:chOff x="199110" y="1300127"/>
            <a:chExt cx="3277235" cy="3007360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29834" y="1300127"/>
              <a:ext cx="2146257" cy="212887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99110" y="2094814"/>
              <a:ext cx="2203843" cy="221239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37</a:t>
            </a:fld>
            <a:endParaRPr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57432" y="289797"/>
            <a:ext cx="7077709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767070"/>
                </a:solidFill>
                <a:latin typeface="Arial"/>
                <a:cs typeface="Arial"/>
              </a:rPr>
              <a:t>11: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Hemorrhagic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Shock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Fluid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Resuscitation</a:t>
            </a:r>
            <a:r>
              <a:rPr sz="2000" b="1" spc="10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070"/>
                </a:solidFill>
                <a:latin typeface="Arial"/>
                <a:cs typeface="Arial"/>
              </a:rPr>
              <a:t>in</a:t>
            </a:r>
            <a:r>
              <a:rPr sz="2000" b="1" spc="-15" dirty="0">
                <a:solidFill>
                  <a:srgbClr val="76707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767070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9372" y="255270"/>
            <a:ext cx="1172717" cy="656081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47700" y="1779775"/>
            <a:ext cx="5946140" cy="4467225"/>
            <a:chOff x="647700" y="1779775"/>
            <a:chExt cx="5946140" cy="446722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7700" y="1779775"/>
              <a:ext cx="5945873" cy="446688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86366" y="4936877"/>
              <a:ext cx="1542707" cy="48486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6271180" y="1885252"/>
            <a:ext cx="5448935" cy="4293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TCCC: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Guidelines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800" dirty="0">
                <a:latin typeface="Arial MT"/>
                <a:cs typeface="Arial MT"/>
              </a:rPr>
              <a:t>by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JTS/CoTCCC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400"/>
              </a:lnSpc>
              <a:spcBef>
                <a:spcPts val="990"/>
              </a:spcBef>
            </a:pPr>
            <a:r>
              <a:rPr sz="2000" spc="-5" dirty="0">
                <a:latin typeface="Calibri"/>
                <a:cs typeface="Calibri"/>
              </a:rPr>
              <a:t>These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guidelines,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updated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regularly,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are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the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result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spc="-434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decisions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made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by CoTCCC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in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exploring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evidence-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based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research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on</a:t>
            </a:r>
            <a:r>
              <a:rPr sz="2000" spc="-10" dirty="0">
                <a:latin typeface="Calibri"/>
                <a:cs typeface="Calibri"/>
              </a:rPr>
              <a:t> best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practices.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b="1" spc="-5" dirty="0">
                <a:latin typeface="Arial"/>
                <a:cs typeface="Arial"/>
              </a:rPr>
              <a:t>PHTLS: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Military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Edition,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Chapter 25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800" dirty="0">
                <a:latin typeface="Arial MT"/>
                <a:cs typeface="Arial MT"/>
              </a:rPr>
              <a:t>by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NAEMT</a:t>
            </a:r>
            <a:endParaRPr sz="1800">
              <a:latin typeface="Arial MT"/>
              <a:cs typeface="Arial MT"/>
            </a:endParaRPr>
          </a:p>
          <a:p>
            <a:pPr marL="12700" marR="269875">
              <a:lnSpc>
                <a:spcPct val="99200"/>
              </a:lnSpc>
              <a:spcBef>
                <a:spcPts val="1100"/>
              </a:spcBef>
            </a:pPr>
            <a:r>
              <a:rPr sz="1800" spc="-5" dirty="0">
                <a:latin typeface="Arial MT"/>
                <a:cs typeface="Arial MT"/>
              </a:rPr>
              <a:t>Prehospital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15" dirty="0">
                <a:latin typeface="Arial MT"/>
                <a:cs typeface="Arial MT"/>
              </a:rPr>
              <a:t>Trauma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Life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Support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(PHTLS),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Military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Edition, teaches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reinforces the principles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rapidly </a:t>
            </a:r>
            <a:r>
              <a:rPr sz="1800" spc="-5" dirty="0">
                <a:latin typeface="Arial MT"/>
                <a:cs typeface="Arial MT"/>
              </a:rPr>
              <a:t>assessing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trauma patient using </a:t>
            </a:r>
            <a:r>
              <a:rPr sz="1800" dirty="0">
                <a:latin typeface="Arial MT"/>
                <a:cs typeface="Arial MT"/>
              </a:rPr>
              <a:t>an orderly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approach.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#TCCC-CPP-PPT-11</a:t>
            </a:r>
            <a:r>
              <a:rPr spc="5" dirty="0"/>
              <a:t> </a:t>
            </a:r>
            <a:r>
              <a:rPr spc="-5" dirty="0"/>
              <a:t>08</a:t>
            </a:r>
            <a:r>
              <a:rPr spc="-10" dirty="0"/>
              <a:t> </a:t>
            </a:r>
            <a:r>
              <a:rPr spc="-5" dirty="0"/>
              <a:t>AUG</a:t>
            </a:r>
            <a:r>
              <a:rPr spc="-20" dirty="0"/>
              <a:t> </a:t>
            </a:r>
            <a:r>
              <a:rPr spc="-5" dirty="0"/>
              <a:t>23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38</a:t>
            </a:fld>
            <a:endParaRPr dirty="0"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442381" y="658352"/>
            <a:ext cx="3150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3641</TotalTime>
  <Words>4454</Words>
  <Application>Microsoft Office PowerPoint</Application>
  <PresentationFormat>Widescreen</PresentationFormat>
  <Paragraphs>710</Paragraphs>
  <Slides>38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Arial Black</vt:lpstr>
      <vt:lpstr>Arial MT</vt:lpstr>
      <vt:lpstr>Calibri</vt:lpstr>
      <vt:lpstr>Cambria Math</vt:lpstr>
      <vt:lpstr>Times New Roman</vt:lpstr>
      <vt:lpstr>Wingdings</vt:lpstr>
      <vt:lpstr>Office Theme</vt:lpstr>
      <vt:lpstr>PowerPoint Presentation</vt:lpstr>
      <vt:lpstr>Module 11: Hemorrhagic Shock Fluid Resuscitation in TFC</vt:lpstr>
      <vt:lpstr>Module 11: Hemorrhagic Shock Fluid Resuscitation in TFC</vt:lpstr>
      <vt:lpstr>Module 11: Hemorrhagic Shock Fluid Resuscitation in TFC</vt:lpstr>
      <vt:lpstr>MARCH PAWS</vt:lpstr>
      <vt:lpstr>INTRO TO FLUID RESUSCITATION  FOR SHOCK</vt:lpstr>
      <vt:lpstr>PROGRESSIVE STRATEGIES FOR FLUID RESUSCITATION IN HEMORRHAGIC SHOCK</vt:lpstr>
      <vt:lpstr>TECHNIQUES FOR PREVENTION AND TREATMENT OF HEMORRHAGIC SHOCK</vt:lpstr>
      <vt:lpstr>APPROPRIATE TECHNIQUES FOR  TREATMENT OF HEMORRHAGIC SHOCK</vt:lpstr>
      <vt:lpstr>Module 11: Hemorrhagic Shock Fluid Resuscitation in TFC</vt:lpstr>
      <vt:lpstr>Module 11: Hemorrhagic Shock Fluid Resuscitation in TFC</vt:lpstr>
      <vt:lpstr>ADVANTAGES AND DISADVANTAGES OF  FRESH WHOLE BLOOD</vt:lpstr>
      <vt:lpstr>Module 11: Hemorrhagic Shock Fluid Resuscitation in TFC</vt:lpstr>
      <vt:lpstr>BLOOD COMPONENT PRODUCTS</vt:lpstr>
      <vt:lpstr>Module 11: Hemorrhagic Shock Fluid Resuscitation in TFC</vt:lpstr>
      <vt:lpstr>Module 11: Hemorrhagic Shock Fluid Resuscitation in TFC CALCIUM ADMINISTRATION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BLOOD TYPING</vt:lpstr>
      <vt:lpstr>Module 11: Hemorrhagic Shock Fluid Resuscitation in TFC</vt:lpstr>
      <vt:lpstr>DONOR BLOOD PRODUCT COLLECTION</vt:lpstr>
      <vt:lpstr>TRANSFUSION COMPLICATION  IDENTIFICATION AND MANAGEMENT STRATEGIES</vt:lpstr>
      <vt:lpstr>Module 11: Hemorrhagic Shock Fluid Resuscitation in TFC</vt:lpstr>
      <vt:lpstr>Module 11: Hemorrhagic Shock Fluid Resuscitation in TFC</vt:lpstr>
      <vt:lpstr>Module 11: Hemorrhagic Shock Fluid Resuscitation in TFC</vt:lpstr>
      <vt:lpstr>Module 11: Hemorrhagic Shock Fluid Resuscitation in TFC</vt:lpstr>
      <vt:lpstr>SKILL STATION</vt:lpstr>
      <vt:lpstr>FIELD BLOOD BANKING  IN TACTICAL FIELD CARE</vt:lpstr>
      <vt:lpstr>CPP ROLES IN  WALKING BLOOD BANKS</vt:lpstr>
      <vt:lpstr>Module 11: Hemorrhagic Shock Fluid Resuscitation in TFC EVIDENCE SUPPORTING  FLUID RESUSCITATION STRATEGIES</vt:lpstr>
      <vt:lpstr>Module 11: Hemorrhagic Shock Fluid Resuscitation in TFC</vt:lpstr>
      <vt:lpstr>SUMMARY</vt:lpstr>
      <vt:lpstr>CHECK ON LEARNING</vt:lpstr>
      <vt:lpstr>Module 11: Hemorrhagic Shock Fluid Resuscitation in TFC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Eakins, Michael</dc:creator>
  <cp:lastModifiedBy>Adam Rafferty</cp:lastModifiedBy>
  <cp:revision>1</cp:revision>
  <dcterms:created xsi:type="dcterms:W3CDTF">2024-01-08T20:23:35Z</dcterms:created>
  <dcterms:modified xsi:type="dcterms:W3CDTF">2024-06-09T10:11:08Z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2023-11-28T00:00:00Z</vt:filetime>
  </property>
  <property fmtid="{D5CDD505-2E9C-101B-9397-08002B2CF9AE}" pid="3" name="Creator">
    <vt:lpwstr>Acrobat PDFMaker 23 for PowerPoint</vt:lpwstr>
  </property>
  <property fmtid="{D5CDD505-2E9C-101B-9397-08002B2CF9AE}" pid="4" name="LastSaved">
    <vt:filetime>2024-01-08T00:00:00Z</vt:filetime>
  </property>
</Properties>
</file>